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1.xml" ContentType="application/vnd.openxmlformats-officedocument.presentationml.notesSl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3.xml" ContentType="application/vnd.openxmlformats-officedocument.presentationml.notesSl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4.xml" ContentType="application/vnd.openxmlformats-officedocument.presentationml.notesSl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5.xml" ContentType="application/vnd.openxmlformats-officedocument.presentationml.notesSlid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6.xml" ContentType="application/vnd.openxmlformats-officedocument.presentationml.notesSlid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7.xml" ContentType="application/vnd.openxmlformats-officedocument.presentationml.notesSl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8.xml" ContentType="application/vnd.openxmlformats-officedocument.presentationml.notesSlid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9.xml" ContentType="application/vnd.openxmlformats-officedocument.presentationml.notesSlid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0.xml" ContentType="application/vnd.openxmlformats-officedocument.presentationml.notesSlid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2.xml" ContentType="application/vnd.openxmlformats-officedocument.presentationml.notesSlide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42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43.xml" ContentType="application/vnd.openxmlformats-officedocument.presentationml.notesSlide+xml"/>
  <Override PartName="/ppt/charts/chart30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4.xml" ContentType="application/vnd.openxmlformats-officedocument.presentationml.notesSlide+xml"/>
  <Override PartName="/ppt/charts/chart31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45.xml" ContentType="application/vnd.openxmlformats-officedocument.presentationml.notesSlide+xml"/>
  <Override PartName="/ppt/charts/chart32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46.xml" ContentType="application/vnd.openxmlformats-officedocument.presentationml.notesSlide+xml"/>
  <Override PartName="/ppt/charts/chart33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4.xml" ContentType="application/vnd.openxmlformats-officedocument.drawingml.chart+xml"/>
  <Override PartName="/ppt/notesSlides/notesSlide47.xml" ContentType="application/vnd.openxmlformats-officedocument.presentationml.notesSlide+xml"/>
  <Override PartName="/ppt/charts/chart35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6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48.xml" ContentType="application/vnd.openxmlformats-officedocument.presentationml.notesSlide+xml"/>
  <Override PartName="/ppt/charts/chart37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8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3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0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54.xml" ContentType="application/vnd.openxmlformats-officedocument.presentationml.notesSlide+xml"/>
  <Override PartName="/ppt/charts/chart41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2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5.xml" ContentType="application/vnd.openxmlformats-officedocument.presentationml.notesSlide+xml"/>
  <Override PartName="/ppt/charts/chart43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4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56.xml" ContentType="application/vnd.openxmlformats-officedocument.presentationml.notesSlide+xml"/>
  <Override PartName="/ppt/charts/chart45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6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57.xml" ContentType="application/vnd.openxmlformats-officedocument.presentationml.notesSlide+xml"/>
  <Override PartName="/ppt/charts/chart47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8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9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58.xml" ContentType="application/vnd.openxmlformats-officedocument.presentationml.notesSlide+xml"/>
  <Override PartName="/ppt/charts/chart50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51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52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59.xml" ContentType="application/vnd.openxmlformats-officedocument.presentationml.notesSlide+xml"/>
  <Override PartName="/ppt/charts/chart53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54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5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60.xml" ContentType="application/vnd.openxmlformats-officedocument.presentationml.notesSlide+xml"/>
  <Override PartName="/ppt/charts/chart56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7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8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61.xml" ContentType="application/vnd.openxmlformats-officedocument.presentationml.notesSlide+xml"/>
  <Override PartName="/ppt/charts/chart59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60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61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62.xml" ContentType="application/vnd.openxmlformats-officedocument.presentationml.notesSlide+xml"/>
  <Override PartName="/ppt/charts/chart62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63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64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63.xml" ContentType="application/vnd.openxmlformats-officedocument.presentationml.notesSlide+xml"/>
  <Override PartName="/ppt/charts/chart65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64.xml" ContentType="application/vnd.openxmlformats-officedocument.presentationml.notesSlide+xml"/>
  <Override PartName="/ppt/charts/chart66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65.xml" ContentType="application/vnd.openxmlformats-officedocument.presentationml.notesSlide+xml"/>
  <Override PartName="/ppt/charts/chart67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8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notesSlides/notesSlide66.xml" ContentType="application/vnd.openxmlformats-officedocument.presentationml.notesSlide+xml"/>
  <Override PartName="/ppt/charts/chart69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70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71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notesSlides/notesSlide70.xml" ContentType="application/vnd.openxmlformats-officedocument.presentationml.notesSlide+xml"/>
  <Override PartName="/ppt/charts/chart72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notesSlides/notesSlide71.xml" ContentType="application/vnd.openxmlformats-officedocument.presentationml.notesSlide+xml"/>
  <Override PartName="/ppt/charts/chart73.xml" ContentType="application/vnd.openxmlformats-officedocument.drawingml.chart+xml"/>
  <Override PartName="/ppt/notesSlides/notesSlide72.xml" ContentType="application/vnd.openxmlformats-officedocument.presentationml.notesSlide+xml"/>
  <Override PartName="/ppt/charts/chart74.xml" ContentType="application/vnd.openxmlformats-officedocument.drawingml.chart+xml"/>
  <Override PartName="/ppt/notesSlides/notesSlide73.xml" ContentType="application/vnd.openxmlformats-officedocument.presentationml.notesSlide+xml"/>
  <Override PartName="/ppt/charts/chart75.xml" ContentType="application/vnd.openxmlformats-officedocument.drawingml.chart+xml"/>
  <Override PartName="/ppt/notesSlides/notesSlide74.xml" ContentType="application/vnd.openxmlformats-officedocument.presentationml.notesSlide+xml"/>
  <Override PartName="/ppt/charts/chart76.xml" ContentType="application/vnd.openxmlformats-officedocument.drawingml.chart+xml"/>
  <Override PartName="/ppt/notesSlides/notesSlide75.xml" ContentType="application/vnd.openxmlformats-officedocument.presentationml.notesSlide+xml"/>
  <Override PartName="/ppt/charts/chart77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notesSlides/notesSlide76.xml" ContentType="application/vnd.openxmlformats-officedocument.presentationml.notesSlide+xml"/>
  <Override PartName="/ppt/charts/chart78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notesSlides/notesSlide77.xml" ContentType="application/vnd.openxmlformats-officedocument.presentationml.notesSlide+xml"/>
  <Override PartName="/ppt/charts/chart79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notesSlides/notesSlide78.xml" ContentType="application/vnd.openxmlformats-officedocument.presentationml.notesSlide+xml"/>
  <Override PartName="/ppt/charts/chart80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notesSlides/notesSlide79.xml" ContentType="application/vnd.openxmlformats-officedocument.presentationml.notesSlide+xml"/>
  <Override PartName="/ppt/charts/chart81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notesSlides/notesSlide80.xml" ContentType="application/vnd.openxmlformats-officedocument.presentationml.notesSlide+xml"/>
  <Override PartName="/ppt/charts/chart82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notesSlides/notesSlide81.xml" ContentType="application/vnd.openxmlformats-officedocument.presentationml.notesSlide+xml"/>
  <Override PartName="/ppt/charts/chart83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notesSlides/notesSlide82.xml" ContentType="application/vnd.openxmlformats-officedocument.presentationml.notesSlide+xml"/>
  <Override PartName="/ppt/charts/chart84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notesSlides/notesSlide83.xml" ContentType="application/vnd.openxmlformats-officedocument.presentationml.notesSlide+xml"/>
  <Override PartName="/ppt/charts/chart85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notesSlides/notesSlide84.xml" ContentType="application/vnd.openxmlformats-officedocument.presentationml.notesSlide+xml"/>
  <Override PartName="/ppt/charts/chart86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7"/>
  </p:notesMasterIdLst>
  <p:sldIdLst>
    <p:sldId id="256" r:id="rId2"/>
    <p:sldId id="259" r:id="rId3"/>
    <p:sldId id="306" r:id="rId4"/>
    <p:sldId id="382" r:id="rId5"/>
    <p:sldId id="381" r:id="rId6"/>
    <p:sldId id="339" r:id="rId7"/>
    <p:sldId id="263" r:id="rId8"/>
    <p:sldId id="383" r:id="rId9"/>
    <p:sldId id="265" r:id="rId10"/>
    <p:sldId id="384" r:id="rId11"/>
    <p:sldId id="421" r:id="rId12"/>
    <p:sldId id="424" r:id="rId13"/>
    <p:sldId id="422" r:id="rId14"/>
    <p:sldId id="423" r:id="rId15"/>
    <p:sldId id="436" r:id="rId16"/>
    <p:sldId id="435" r:id="rId17"/>
    <p:sldId id="430" r:id="rId18"/>
    <p:sldId id="431" r:id="rId19"/>
    <p:sldId id="432" r:id="rId20"/>
    <p:sldId id="433" r:id="rId21"/>
    <p:sldId id="271" r:id="rId22"/>
    <p:sldId id="369" r:id="rId23"/>
    <p:sldId id="437" r:id="rId24"/>
    <p:sldId id="386" r:id="rId25"/>
    <p:sldId id="387" r:id="rId26"/>
    <p:sldId id="370" r:id="rId27"/>
    <p:sldId id="388" r:id="rId28"/>
    <p:sldId id="371" r:id="rId29"/>
    <p:sldId id="389" r:id="rId30"/>
    <p:sldId id="372" r:id="rId31"/>
    <p:sldId id="390" r:id="rId32"/>
    <p:sldId id="374" r:id="rId33"/>
    <p:sldId id="375" r:id="rId34"/>
    <p:sldId id="391" r:id="rId35"/>
    <p:sldId id="377" r:id="rId36"/>
    <p:sldId id="394" r:id="rId37"/>
    <p:sldId id="392" r:id="rId38"/>
    <p:sldId id="393" r:id="rId39"/>
    <p:sldId id="363" r:id="rId40"/>
    <p:sldId id="395" r:id="rId41"/>
    <p:sldId id="396" r:id="rId42"/>
    <p:sldId id="360" r:id="rId43"/>
    <p:sldId id="279" r:id="rId44"/>
    <p:sldId id="397" r:id="rId45"/>
    <p:sldId id="331" r:id="rId46"/>
    <p:sldId id="398" r:id="rId47"/>
    <p:sldId id="340" r:id="rId48"/>
    <p:sldId id="284" r:id="rId49"/>
    <p:sldId id="399" r:id="rId50"/>
    <p:sldId id="438" r:id="rId51"/>
    <p:sldId id="286" r:id="rId52"/>
    <p:sldId id="287" r:id="rId53"/>
    <p:sldId id="400" r:id="rId54"/>
    <p:sldId id="401" r:id="rId55"/>
    <p:sldId id="343" r:id="rId56"/>
    <p:sldId id="341" r:id="rId57"/>
    <p:sldId id="402" r:id="rId58"/>
    <p:sldId id="294" r:id="rId59"/>
    <p:sldId id="295" r:id="rId60"/>
    <p:sldId id="403" r:id="rId61"/>
    <p:sldId id="296" r:id="rId62"/>
    <p:sldId id="404" r:id="rId63"/>
    <p:sldId id="349" r:id="rId64"/>
    <p:sldId id="405" r:id="rId65"/>
    <p:sldId id="350" r:id="rId66"/>
    <p:sldId id="406" r:id="rId67"/>
    <p:sldId id="345" r:id="rId68"/>
    <p:sldId id="407" r:id="rId69"/>
    <p:sldId id="297" r:id="rId70"/>
    <p:sldId id="408" r:id="rId71"/>
    <p:sldId id="301" r:id="rId72"/>
    <p:sldId id="409" r:id="rId73"/>
    <p:sldId id="344" r:id="rId74"/>
    <p:sldId id="410" r:id="rId75"/>
    <p:sldId id="334" r:id="rId76"/>
    <p:sldId id="412" r:id="rId77"/>
    <p:sldId id="351" r:id="rId78"/>
    <p:sldId id="413" r:id="rId79"/>
    <p:sldId id="352" r:id="rId80"/>
    <p:sldId id="414" r:id="rId81"/>
    <p:sldId id="353" r:id="rId82"/>
    <p:sldId id="329" r:id="rId83"/>
    <p:sldId id="439" r:id="rId84"/>
    <p:sldId id="415" r:id="rId85"/>
    <p:sldId id="440" r:id="rId86"/>
    <p:sldId id="354" r:id="rId87"/>
    <p:sldId id="416" r:id="rId88"/>
    <p:sldId id="355" r:id="rId89"/>
    <p:sldId id="417" r:id="rId90"/>
    <p:sldId id="357" r:id="rId91"/>
    <p:sldId id="426" r:id="rId92"/>
    <p:sldId id="427" r:id="rId93"/>
    <p:sldId id="428" r:id="rId94"/>
    <p:sldId id="358" r:id="rId95"/>
    <p:sldId id="419" r:id="rId96"/>
  </p:sldIdLst>
  <p:sldSz cx="12192000" cy="6858000"/>
  <p:notesSz cx="6858000" cy="9144000"/>
  <p:embeddedFontLst>
    <p:embeddedFont>
      <p:font typeface="MS PGothic" panose="020B0600070205080204" pitchFamily="34" charset="-128"/>
      <p:regular r:id="rId98"/>
    </p:embeddedFont>
    <p:embeddedFont>
      <p:font typeface="Wingdings 2" panose="05020102010507070707" pitchFamily="18" charset="2"/>
      <p:regular r:id="rId99"/>
    </p:embeddedFont>
    <p:embeddedFont>
      <p:font typeface="Calibri" panose="020F0502020204030204" pitchFamily="34" charset="0"/>
      <p:regular r:id="rId100"/>
      <p:bold r:id="rId101"/>
      <p:italic r:id="rId102"/>
      <p:boldItalic r:id="rId103"/>
    </p:embeddedFont>
    <p:embeddedFont>
      <p:font typeface="Wingdings 3" panose="05040102010807070707" pitchFamily="18" charset="2"/>
      <p:regular r:id="rId104"/>
    </p:embeddedFont>
    <p:embeddedFont>
      <p:font typeface="Cambria" panose="02040503050406030204" pitchFamily="18" charset="0"/>
      <p:regular r:id="rId105"/>
      <p:bold r:id="rId106"/>
      <p:italic r:id="rId107"/>
      <p:boldItalic r:id="rId10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ci Lynn" initials="TL" lastIdx="13" clrIdx="0">
    <p:extLst/>
  </p:cmAuthor>
  <p:cmAuthor id="2" name="Barna Group" initials="BG" lastIdx="4" clrIdx="1">
    <p:extLst/>
  </p:cmAuthor>
  <p:cmAuthor id="3" name="Barna Group" initials="" lastIdx="3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9DA"/>
    <a:srgbClr val="D80E0E"/>
    <a:srgbClr val="C32F3A"/>
    <a:srgbClr val="CB313B"/>
    <a:srgbClr val="9A0A0A"/>
    <a:srgbClr val="DF4F59"/>
    <a:srgbClr val="C33E45"/>
    <a:srgbClr val="5D3866"/>
    <a:srgbClr val="4B4B4B"/>
    <a:srgbClr val="D03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87529" autoAdjust="0"/>
  </p:normalViewPr>
  <p:slideViewPr>
    <p:cSldViewPr snapToGrid="0">
      <p:cViewPr varScale="1">
        <p:scale>
          <a:sx n="102" d="100"/>
          <a:sy n="102" d="100"/>
        </p:scale>
        <p:origin x="75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18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5.fntdata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0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1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2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3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4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5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6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0.14000000000000001</c:v>
                </c:pt>
                <c:pt idx="5">
                  <c:v>0.21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34669712"/>
        <c:axId val="534676376"/>
      </c:barChart>
      <c:catAx>
        <c:axId val="53466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76376"/>
        <c:crosses val="autoZero"/>
        <c:auto val="1"/>
        <c:lblAlgn val="ctr"/>
        <c:lblOffset val="100"/>
        <c:noMultiLvlLbl val="0"/>
      </c:catAx>
      <c:valAx>
        <c:axId val="534676376"/>
        <c:scaling>
          <c:orientation val="minMax"/>
          <c:max val="0.35"/>
        </c:scaling>
        <c:delete val="1"/>
        <c:axPos val="l"/>
        <c:numFmt formatCode="0%" sourceLinked="1"/>
        <c:majorTickMark val="out"/>
        <c:minorTickMark val="none"/>
        <c:tickLblPos val="nextTo"/>
        <c:crossAx val="53466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pract. Christian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0.15</c:v>
                </c:pt>
                <c:pt idx="1">
                  <c:v>0.18</c:v>
                </c:pt>
                <c:pt idx="2">
                  <c:v>0.17</c:v>
                </c:pt>
                <c:pt idx="3">
                  <c:v>0.17</c:v>
                </c:pt>
                <c:pt idx="4">
                  <c:v>0.14000000000000001</c:v>
                </c:pt>
                <c:pt idx="5">
                  <c:v>0.2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4.7985925062941003E-8"/>
                  <c:y val="4.522137013003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A7D0204-DA58-4AF2-9EE0-82A5E7D2B468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014044520573577E-2"/>
                      <c:h val="4.15766498243094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"/>
                  <c:y val="4.5221370130036603E-2"/>
                </c:manualLayout>
              </c:layout>
              <c:tx>
                <c:rich>
                  <a:bodyPr/>
                  <a:lstStyle/>
                  <a:p>
                    <a:fld id="{DB9B5D1E-F7CC-4070-AFC6-27ECD28F50D7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8.9380750716332304E-17"/>
                  <c:y val="4.5221370130036603E-2"/>
                </c:manualLayout>
              </c:layout>
              <c:tx>
                <c:rich>
                  <a:bodyPr/>
                  <a:lstStyle/>
                  <a:p>
                    <a:fld id="{EE3B865B-A35C-41E9-894F-D2A1542C7927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0.02</c:v>
                </c:pt>
                <c:pt idx="1">
                  <c:v>0.02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40"/>
        <c:axId val="534673632"/>
        <c:axId val="534674024"/>
      </c:barChart>
      <c:catAx>
        <c:axId val="53467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74024"/>
        <c:crosses val="autoZero"/>
        <c:auto val="1"/>
        <c:lblAlgn val="ctr"/>
        <c:lblOffset val="100"/>
        <c:noMultiLvlLbl val="0"/>
      </c:catAx>
      <c:valAx>
        <c:axId val="5346740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53467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407267487558701E-2"/>
          <c:y val="0.59413680781759004"/>
          <c:w val="0.97318546502488301"/>
          <c:h val="0.30447336428223298"/>
        </c:manualLayout>
      </c:layout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pract. Christian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Scotland</c:v>
                </c:pt>
                <c:pt idx="1">
                  <c:v>Wales</c:v>
                </c:pt>
                <c:pt idx="2">
                  <c:v>Northern Ireland</c:v>
                </c:pt>
              </c:strCache>
            </c:strRef>
          </c:cat>
          <c:val>
            <c:numRef>
              <c:f>Sheet1!$B$3:$B$5</c:f>
              <c:numCache>
                <c:formatCode>0%</c:formatCode>
                <c:ptCount val="3"/>
                <c:pt idx="0">
                  <c:v>0.08</c:v>
                </c:pt>
                <c:pt idx="1">
                  <c:v>0.05</c:v>
                </c:pt>
                <c:pt idx="2">
                  <c:v>0.03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34675592"/>
        <c:axId val="534683040"/>
      </c:barChart>
      <c:catAx>
        <c:axId val="534675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83040"/>
        <c:crosses val="autoZero"/>
        <c:auto val="1"/>
        <c:lblAlgn val="ctr"/>
        <c:lblOffset val="100"/>
        <c:noMultiLvlLbl val="0"/>
      </c:catAx>
      <c:valAx>
        <c:axId val="53468304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534675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407267487558701E-2"/>
          <c:y val="0.59413680781759004"/>
          <c:w val="0.97318546502488301"/>
          <c:h val="0.30447336428223298"/>
        </c:manualLayout>
      </c:layout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pract. Christian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Scotland</c:v>
                </c:pt>
                <c:pt idx="1">
                  <c:v>Wales</c:v>
                </c:pt>
                <c:pt idx="2">
                  <c:v>Northern Ireland</c:v>
                </c:pt>
              </c:strCache>
            </c:strRef>
          </c:cat>
          <c:val>
            <c:numRef>
              <c:f>Sheet1!$B$3:$B$5</c:f>
              <c:numCache>
                <c:formatCode>0%</c:formatCode>
                <c:ptCount val="3"/>
                <c:pt idx="0">
                  <c:v>6.0999999999999999E-2</c:v>
                </c:pt>
                <c:pt idx="1">
                  <c:v>4.2000000000000003E-2</c:v>
                </c:pt>
                <c:pt idx="2">
                  <c:v>2.3E-2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34685000"/>
        <c:axId val="534685392"/>
      </c:barChart>
      <c:catAx>
        <c:axId val="534685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85392"/>
        <c:crosses val="autoZero"/>
        <c:auto val="1"/>
        <c:lblAlgn val="ctr"/>
        <c:lblOffset val="100"/>
        <c:noMultiLvlLbl val="0"/>
      </c:catAx>
      <c:valAx>
        <c:axId val="53468539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534685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878034001535303"/>
          <c:y val="3.2105067452815703E-2"/>
          <c:w val="0.45121965998464703"/>
          <c:h val="0.935789865094369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English adults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The Bible is the actual or inspired word of God</c:v>
                </c:pt>
                <c:pt idx="1">
                  <c:v>The Bible is not inspired by God, but tells how people at the time understood the ways and principles of God</c:v>
                </c:pt>
                <c:pt idx="2">
                  <c:v>The Bible is not inspired by God and is simply another book of teachings written by peole that contains stories and advice</c:v>
                </c:pt>
                <c:pt idx="3">
                  <c:v>don't know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0.39</c:v>
                </c:pt>
                <c:pt idx="1">
                  <c:v>0.15</c:v>
                </c:pt>
                <c:pt idx="2">
                  <c:v>0.28000000000000003</c:v>
                </c:pt>
                <c:pt idx="3">
                  <c:v>0.08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34677056"/>
        <c:axId val="234677448"/>
      </c:barChart>
      <c:valAx>
        <c:axId val="234677448"/>
        <c:scaling>
          <c:orientation val="minMax"/>
          <c:max val="0.9"/>
        </c:scaling>
        <c:delete val="1"/>
        <c:axPos val="b"/>
        <c:numFmt formatCode="0%" sourceLinked="1"/>
        <c:majorTickMark val="out"/>
        <c:minorTickMark val="none"/>
        <c:tickLblPos val="nextTo"/>
        <c:crossAx val="234677056"/>
        <c:crosses val="max"/>
        <c:crossBetween val="between"/>
      </c:valAx>
      <c:catAx>
        <c:axId val="2346770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4677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0.61</c:v>
                </c:pt>
                <c:pt idx="1">
                  <c:v>0.22</c:v>
                </c:pt>
                <c:pt idx="2">
                  <c:v>0.17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0.26</c:v>
                </c:pt>
                <c:pt idx="2">
                  <c:v>0.17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0.63</c:v>
                </c:pt>
                <c:pt idx="1">
                  <c:v>0.2</c:v>
                </c:pt>
                <c:pt idx="2">
                  <c:v>0.17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7"/>
        <c:axId val="235749976"/>
        <c:axId val="235749584"/>
      </c:barChart>
      <c:valAx>
        <c:axId val="235749584"/>
        <c:scaling>
          <c:orientation val="minMax"/>
          <c:max val="0.9"/>
        </c:scaling>
        <c:delete val="1"/>
        <c:axPos val="b"/>
        <c:numFmt formatCode="0%" sourceLinked="1"/>
        <c:majorTickMark val="out"/>
        <c:minorTickMark val="none"/>
        <c:tickLblPos val="nextTo"/>
        <c:crossAx val="235749976"/>
        <c:crosses val="max"/>
        <c:crossBetween val="between"/>
      </c:valAx>
      <c:catAx>
        <c:axId val="2357499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5749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</c:v>
                </c:pt>
                <c:pt idx="1">
                  <c:v>0.22</c:v>
                </c:pt>
                <c:pt idx="2">
                  <c:v>0.18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0.25</c:v>
                </c:pt>
                <c:pt idx="2">
                  <c:v>0.18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0.62</c:v>
                </c:pt>
                <c:pt idx="1">
                  <c:v>0.2</c:v>
                </c:pt>
                <c:pt idx="2">
                  <c:v>0.18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7"/>
        <c:axId val="777845064"/>
        <c:axId val="235751152"/>
      </c:barChart>
      <c:valAx>
        <c:axId val="235751152"/>
        <c:scaling>
          <c:orientation val="minMax"/>
          <c:max val="0.9"/>
        </c:scaling>
        <c:delete val="1"/>
        <c:axPos val="b"/>
        <c:numFmt formatCode="0%" sourceLinked="1"/>
        <c:majorTickMark val="out"/>
        <c:minorTickMark val="none"/>
        <c:tickLblPos val="nextTo"/>
        <c:crossAx val="777845064"/>
        <c:crosses val="max"/>
        <c:crossBetween val="between"/>
      </c:valAx>
      <c:catAx>
        <c:axId val="777845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57511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0.61199999999999999</c:v>
                </c:pt>
                <c:pt idx="1">
                  <c:v>0.216</c:v>
                </c:pt>
                <c:pt idx="2">
                  <c:v>0.17299999999999999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0.59199999999999997</c:v>
                </c:pt>
                <c:pt idx="1">
                  <c:v>0.22900000000000001</c:v>
                </c:pt>
                <c:pt idx="2">
                  <c:v>0.17899999999999999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ethnic minority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0.78800000000000003</c:v>
                </c:pt>
                <c:pt idx="1">
                  <c:v>9.6000000000000002E-2</c:v>
                </c:pt>
                <c:pt idx="2">
                  <c:v>0.11700000000000001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7"/>
        <c:axId val="782298352"/>
        <c:axId val="782297960"/>
      </c:barChart>
      <c:valAx>
        <c:axId val="78229796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782298352"/>
        <c:crosses val="max"/>
        <c:crossBetween val="between"/>
      </c:valAx>
      <c:catAx>
        <c:axId val="782298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2297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</c:v>
                </c:pt>
                <c:pt idx="1">
                  <c:v>0.216</c:v>
                </c:pt>
                <c:pt idx="2">
                  <c:v>0.18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0.23</c:v>
                </c:pt>
                <c:pt idx="2">
                  <c:v>0.19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ethnic minority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Jesus was a real person who actually lived.</c:v>
                </c:pt>
                <c:pt idx="1">
                  <c:v>Jesus is a mythical or fictional character.</c:v>
                </c:pt>
                <c:pt idx="2">
                  <c:v>don't know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0.78800000000000003</c:v>
                </c:pt>
                <c:pt idx="1">
                  <c:v>9.6000000000000002E-2</c:v>
                </c:pt>
                <c:pt idx="2">
                  <c:v>0.11700000000000001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7"/>
        <c:axId val="782299528"/>
        <c:axId val="782299136"/>
      </c:barChart>
      <c:valAx>
        <c:axId val="78229913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782299528"/>
        <c:crosses val="max"/>
        <c:crossBetween val="between"/>
      </c:valAx>
      <c:catAx>
        <c:axId val="7822995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22991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76460114107430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0.22</c:v>
                </c:pt>
                <c:pt idx="1">
                  <c:v>0.17</c:v>
                </c:pt>
                <c:pt idx="2">
                  <c:v>0.28999999999999998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0.18</c:v>
                </c:pt>
                <c:pt idx="1">
                  <c:v>0.2</c:v>
                </c:pt>
                <c:pt idx="2">
                  <c:v>0.27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0.24</c:v>
                </c:pt>
                <c:pt idx="1">
                  <c:v>0.15</c:v>
                </c:pt>
                <c:pt idx="2">
                  <c:v>0.3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26751088"/>
        <c:axId val="626750696"/>
      </c:barChart>
      <c:valAx>
        <c:axId val="626750696"/>
        <c:scaling>
          <c:orientation val="minMax"/>
          <c:max val="0.6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626751088"/>
        <c:crosses val="max"/>
        <c:crossBetween val="between"/>
      </c:valAx>
      <c:catAx>
        <c:axId val="62675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6750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76460114107430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0.21</c:v>
                </c:pt>
                <c:pt idx="1">
                  <c:v>0.17</c:v>
                </c:pt>
                <c:pt idx="2">
                  <c:v>0.3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0.17</c:v>
                </c:pt>
                <c:pt idx="1">
                  <c:v>0.2</c:v>
                </c:pt>
                <c:pt idx="2">
                  <c:v>0.28000000000000003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0.23</c:v>
                </c:pt>
                <c:pt idx="1">
                  <c:v>0.15</c:v>
                </c:pt>
                <c:pt idx="2">
                  <c:v>0.3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5175752"/>
        <c:axId val="505175360"/>
      </c:barChart>
      <c:valAx>
        <c:axId val="505175360"/>
        <c:scaling>
          <c:orientation val="minMax"/>
          <c:max val="0.6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505175752"/>
        <c:crosses val="max"/>
        <c:crossBetween val="between"/>
      </c:valAx>
      <c:catAx>
        <c:axId val="505175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5175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0.15</c:v>
                </c:pt>
                <c:pt idx="1">
                  <c:v>0.18</c:v>
                </c:pt>
                <c:pt idx="2">
                  <c:v>0.17</c:v>
                </c:pt>
                <c:pt idx="3">
                  <c:v>0.17</c:v>
                </c:pt>
                <c:pt idx="4">
                  <c:v>0.14000000000000001</c:v>
                </c:pt>
                <c:pt idx="5">
                  <c:v>0.2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34677160"/>
        <c:axId val="534677552"/>
      </c:barChart>
      <c:catAx>
        <c:axId val="53467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77552"/>
        <c:crosses val="autoZero"/>
        <c:auto val="1"/>
        <c:lblAlgn val="ctr"/>
        <c:lblOffset val="100"/>
        <c:noMultiLvlLbl val="0"/>
      </c:catAx>
      <c:valAx>
        <c:axId val="534677552"/>
        <c:scaling>
          <c:orientation val="minMax"/>
          <c:max val="0.35"/>
        </c:scaling>
        <c:delete val="1"/>
        <c:axPos val="l"/>
        <c:numFmt formatCode="0%" sourceLinked="1"/>
        <c:majorTickMark val="out"/>
        <c:minorTickMark val="none"/>
        <c:tickLblPos val="nextTo"/>
        <c:crossAx val="534677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76460114107430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0.218</c:v>
                </c:pt>
                <c:pt idx="1">
                  <c:v>0.16500000000000001</c:v>
                </c:pt>
                <c:pt idx="2">
                  <c:v>0.29099999999999998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0.214</c:v>
                </c:pt>
                <c:pt idx="1">
                  <c:v>0.16700000000000001</c:v>
                </c:pt>
                <c:pt idx="2">
                  <c:v>0.27600000000000002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ethnic minority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0.253</c:v>
                </c:pt>
                <c:pt idx="1">
                  <c:v>0.14399999999999999</c:v>
                </c:pt>
                <c:pt idx="2">
                  <c:v>0.433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96322144"/>
        <c:axId val="505176536"/>
      </c:barChart>
      <c:valAx>
        <c:axId val="505176536"/>
        <c:scaling>
          <c:orientation val="minMax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396322144"/>
        <c:crosses val="max"/>
        <c:crossBetween val="between"/>
      </c:valAx>
      <c:catAx>
        <c:axId val="39632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5176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76460114107430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0.21</c:v>
                </c:pt>
                <c:pt idx="1">
                  <c:v>0.16500000000000001</c:v>
                </c:pt>
                <c:pt idx="2">
                  <c:v>0.3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0.214</c:v>
                </c:pt>
                <c:pt idx="1">
                  <c:v>0.16700000000000001</c:v>
                </c:pt>
                <c:pt idx="2">
                  <c:v>0.27600000000000002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ethnic minority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God in human form who lived among people in the 1st Century</c:v>
                </c:pt>
                <c:pt idx="1">
                  <c:v>A normal human being,                       not God</c:v>
                </c:pt>
                <c:pt idx="2">
                  <c:v>A prophet or spiritual leader,                               not God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0.253</c:v>
                </c:pt>
                <c:pt idx="1">
                  <c:v>0.15</c:v>
                </c:pt>
                <c:pt idx="2">
                  <c:v>0.44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96323320"/>
        <c:axId val="396322928"/>
      </c:barChart>
      <c:valAx>
        <c:axId val="396322928"/>
        <c:scaling>
          <c:orientation val="minMax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396323320"/>
        <c:crosses val="max"/>
        <c:crossBetween val="between"/>
      </c:valAx>
      <c:catAx>
        <c:axId val="396323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63229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I believe the resurrection of Jesus from the dead happened word-for-word as described in the Bible</c:v>
                </c:pt>
                <c:pt idx="1">
                  <c:v>I believe in the resurrection of Jesus from the dead, but that the story in the Bible contains some content which should not be taken literally</c:v>
                </c:pt>
                <c:pt idx="2">
                  <c:v>I do not believe in the resurrection of Jesus from the dead</c:v>
                </c:pt>
                <c:pt idx="3">
                  <c:v>Don’t know</c:v>
                </c:pt>
                <c:pt idx="4">
                  <c:v>Believe Jesus is a fictional person</c:v>
                </c:pt>
                <c:pt idx="5">
                  <c:v>Not sure if Jesus is real or fictional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0.17</c:v>
                </c:pt>
                <c:pt idx="1">
                  <c:v>0.26</c:v>
                </c:pt>
                <c:pt idx="2">
                  <c:v>0.14000000000000001</c:v>
                </c:pt>
                <c:pt idx="3">
                  <c:v>0.04</c:v>
                </c:pt>
                <c:pt idx="4">
                  <c:v>0.22</c:v>
                </c:pt>
                <c:pt idx="5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I believe the resurrection of Jesus from the dead happened word-for-word as described in the Bible</c:v>
                </c:pt>
                <c:pt idx="1">
                  <c:v>I believe in the resurrection of Jesus from the dead, but that the story in the Bible contains some content which should not be taken literally</c:v>
                </c:pt>
                <c:pt idx="2">
                  <c:v>I do not believe in the resurrection of Jesus from the dead</c:v>
                </c:pt>
                <c:pt idx="3">
                  <c:v>Don’t know</c:v>
                </c:pt>
                <c:pt idx="4">
                  <c:v>Believe Jesus is a fictional person</c:v>
                </c:pt>
                <c:pt idx="5">
                  <c:v>Not sure if Jesus is real or fictional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0.17</c:v>
                </c:pt>
                <c:pt idx="1">
                  <c:v>0.26</c:v>
                </c:pt>
                <c:pt idx="2">
                  <c:v>0.13</c:v>
                </c:pt>
                <c:pt idx="3">
                  <c:v>0.04</c:v>
                </c:pt>
                <c:pt idx="4">
                  <c:v>0.22</c:v>
                </c:pt>
                <c:pt idx="5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Black UK adults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52%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I believe the resurrection of Jesus from the dead happened word-for-word as described in the Bible</c:v>
                </c:pt>
                <c:pt idx="1">
                  <c:v>I believe in the resurrection of Jesus from the dead, but that the story in the Bible contains some content which should not be taken literally</c:v>
                </c:pt>
                <c:pt idx="2">
                  <c:v>I do not believe in the resurrection of Jesus from the dead</c:v>
                </c:pt>
                <c:pt idx="3">
                  <c:v>Don’t know</c:v>
                </c:pt>
                <c:pt idx="4">
                  <c:v>Believe Jesus is a fictional person</c:v>
                </c:pt>
                <c:pt idx="5">
                  <c:v>Not sure if Jesus is real or fictional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0.52</c:v>
                </c:pt>
                <c:pt idx="1">
                  <c:v>0.22</c:v>
                </c:pt>
                <c:pt idx="2">
                  <c:v>0.06</c:v>
                </c:pt>
                <c:pt idx="3">
                  <c:v>0.03</c:v>
                </c:pt>
                <c:pt idx="4">
                  <c:v>0.06</c:v>
                </c:pt>
                <c:pt idx="5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Black UK adults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52%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I believe the resurrection of Jesus from the dead happened word-for-word as described in the Bible</c:v>
                </c:pt>
                <c:pt idx="1">
                  <c:v>I believe in the resurrection of Jesus from the dead, but that the story in the Bible contains some content which should not be taken literally</c:v>
                </c:pt>
                <c:pt idx="2">
                  <c:v>I do not believe in the resurrection of Jesus from the dead</c:v>
                </c:pt>
                <c:pt idx="3">
                  <c:v>Don’t know</c:v>
                </c:pt>
                <c:pt idx="4">
                  <c:v>Believe Jesus is a fictional person</c:v>
                </c:pt>
                <c:pt idx="5">
                  <c:v>Not sure if Jesus is real or fictional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0.53</c:v>
                </c:pt>
                <c:pt idx="1">
                  <c:v>0.21</c:v>
                </c:pt>
                <c:pt idx="2">
                  <c:v>7.0000000000000007E-2</c:v>
                </c:pt>
                <c:pt idx="3">
                  <c:v>0.03</c:v>
                </c:pt>
                <c:pt idx="4">
                  <c:v>0.06</c:v>
                </c:pt>
                <c:pt idx="5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319167824610102E-2"/>
          <c:y val="3.5909660021188498E-2"/>
          <c:w val="0.86045970356646595"/>
          <c:h val="0.933498737484767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7261C27F-E6F3-44DD-96A7-824163A048BE}" type="CATEGORYNAM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FDBCDC4A-678A-458D-94EE-C4A34ED76B9D}" type="PERCENTAGE">
                      <a:rPr lang="en-US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B19F3DED-55AA-46A0-8F58-8176F36B75C4}" type="CATEGORYNAME">
                      <a:rPr lang="en-GB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737356DD-1E11-4FEF-9AF7-93345240A5F1}" type="PERCENTAGE">
                      <a:rPr lang="en-GB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E68EA2DE-CFEE-4FD0-A7A5-2A5F864AF99B}" type="CATEGORYNAM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9151FBB5-EEEE-4777-8AD7-146B41757CB7}" type="PERCENTAGE">
                      <a:rPr lang="en-US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know a Christian</c:v>
                </c:pt>
                <c:pt idx="1">
                  <c:v>do not know a Christian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0.67500000000000004</c:v>
                </c:pt>
                <c:pt idx="1">
                  <c:v>0.25900000000000001</c:v>
                </c:pt>
                <c:pt idx="2">
                  <c:v>6.6000000000000003E-2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28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latin typeface="Arial" panose="020B0604020202020204" pitchFamily="34" charset="0"/>
              </a:rPr>
              <a:t>Relationship with Christian</a:t>
            </a:r>
          </a:p>
          <a:p>
            <a:pPr>
              <a:defRPr sz="1800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among non-Christians who know a Christian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know a Christian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acquaintance</c:v>
                </c:pt>
                <c:pt idx="3">
                  <c:v>workmate</c:v>
                </c:pt>
                <c:pt idx="4">
                  <c:v>neighbour</c:v>
                </c:pt>
                <c:pt idx="5">
                  <c:v>church leader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0.35</c:v>
                </c:pt>
                <c:pt idx="1">
                  <c:v>0.38</c:v>
                </c:pt>
                <c:pt idx="2">
                  <c:v>0.15</c:v>
                </c:pt>
                <c:pt idx="3">
                  <c:v>7.0000000000000007E-2</c:v>
                </c:pt>
                <c:pt idx="4">
                  <c:v>0.04</c:v>
                </c:pt>
                <c:pt idx="5">
                  <c:v>0.01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634849904"/>
        <c:axId val="634850296"/>
      </c:barChart>
      <c:catAx>
        <c:axId val="6348499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4850296"/>
        <c:crosses val="autoZero"/>
        <c:auto val="1"/>
        <c:lblAlgn val="ctr"/>
        <c:lblOffset val="100"/>
        <c:noMultiLvlLbl val="0"/>
      </c:catAx>
      <c:valAx>
        <c:axId val="634850296"/>
        <c:scaling>
          <c:orientation val="minMax"/>
          <c:max val="0.5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3484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319167824610102E-2"/>
          <c:y val="3.5909660021188498E-2"/>
          <c:w val="0.86045970356646595"/>
          <c:h val="0.933498737484767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spPr>
            <a:ln w="12700"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7E45386B-DA6C-4757-A008-B1776D82636E}" type="CATEGORYNAM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AA86964A-FECF-4F40-89B4-A59FF09C53B0}" type="PERCENTAGE">
                      <a:rPr lang="en-US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13850AC7-67A3-4E7E-B093-C0983B6441BC}" type="CATEGORYNAME">
                      <a:rPr lang="en-GB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0E3BA722-CD0B-4506-A824-4DFA07997F45}" type="PERCENTAGE">
                      <a:rPr lang="en-GB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8.3035148330987008E-3"/>
                  <c:y val="-1.05752187690364E-2"/>
                </c:manualLayout>
              </c:layout>
              <c:tx>
                <c:rich>
                  <a:bodyPr/>
                  <a:lstStyle/>
                  <a:p>
                    <a:pPr>
                      <a:defRPr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b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don't </a:t>
                    </a:r>
                  </a:p>
                  <a:p>
                    <a:pPr>
                      <a:defRPr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b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know</a:t>
                    </a:r>
                    <a:r>
                      <a:rPr lang="en-US" b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6%</a:t>
                    </a:r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know a Christian</c:v>
                </c:pt>
                <c:pt idx="1">
                  <c:v>do not know a Christian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0.67500000000000004</c:v>
                </c:pt>
                <c:pt idx="1">
                  <c:v>0.27</c:v>
                </c:pt>
                <c:pt idx="2">
                  <c:v>0.06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28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with Christian</a:t>
            </a:r>
          </a:p>
          <a:p>
            <a: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among non-Christians who know a Christian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know a Christian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acquaintance</c:v>
                </c:pt>
                <c:pt idx="3">
                  <c:v>workmate</c:v>
                </c:pt>
                <c:pt idx="4">
                  <c:v>neighbour</c:v>
                </c:pt>
                <c:pt idx="5">
                  <c:v>church leader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0.34</c:v>
                </c:pt>
                <c:pt idx="1">
                  <c:v>0.4</c:v>
                </c:pt>
                <c:pt idx="2">
                  <c:v>0.15</c:v>
                </c:pt>
                <c:pt idx="3">
                  <c:v>7.0000000000000007E-2</c:v>
                </c:pt>
                <c:pt idx="4">
                  <c:v>0.04</c:v>
                </c:pt>
                <c:pt idx="5">
                  <c:v>0.01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634851472"/>
        <c:axId val="420403264"/>
      </c:barChart>
      <c:catAx>
        <c:axId val="6348514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0403264"/>
        <c:crosses val="autoZero"/>
        <c:auto val="1"/>
        <c:lblAlgn val="ctr"/>
        <c:lblOffset val="100"/>
        <c:noMultiLvlLbl val="0"/>
      </c:catAx>
      <c:valAx>
        <c:axId val="420403264"/>
        <c:scaling>
          <c:orientation val="minMax"/>
          <c:max val="0.5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3485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non-Christians</c:v>
                </c:pt>
                <c:pt idx="1">
                  <c:v>Christians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4678728"/>
        <c:axId val="534677944"/>
      </c:barChart>
      <c:catAx>
        <c:axId val="53467872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77944"/>
        <c:crosses val="autoZero"/>
        <c:auto val="1"/>
        <c:lblAlgn val="ctr"/>
        <c:lblOffset val="100"/>
        <c:noMultiLvlLbl val="0"/>
      </c:catAx>
      <c:valAx>
        <c:axId val="534677944"/>
        <c:scaling>
          <c:orientation val="minMax"/>
          <c:max val="1"/>
        </c:scaling>
        <c:delete val="1"/>
        <c:axPos val="r"/>
        <c:numFmt formatCode="0%" sourceLinked="1"/>
        <c:majorTickMark val="none"/>
        <c:minorTickMark val="none"/>
        <c:tickLblPos val="nextTo"/>
        <c:crossAx val="53467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% among UK non-Christians who know a Christian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Friendly</c:v>
                </c:pt>
                <c:pt idx="1">
                  <c:v>Caring</c:v>
                </c:pt>
                <c:pt idx="2">
                  <c:v>Good-                                                                      humoured</c:v>
                </c:pt>
                <c:pt idx="3">
                  <c:v>Generous</c:v>
                </c:pt>
                <c:pt idx="4">
                  <c:v>Encouraging</c:v>
                </c:pt>
                <c:pt idx="5">
                  <c:v>Hopeful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0.64400000000000002</c:v>
                </c:pt>
                <c:pt idx="1">
                  <c:v>0.51500000000000001</c:v>
                </c:pt>
                <c:pt idx="2">
                  <c:v>0.46100000000000002</c:v>
                </c:pt>
                <c:pt idx="3">
                  <c:v>0.39</c:v>
                </c:pt>
                <c:pt idx="4">
                  <c:v>0.26200000000000001</c:v>
                </c:pt>
                <c:pt idx="5">
                  <c:v>0.24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Friendly</c:v>
                </c:pt>
                <c:pt idx="1">
                  <c:v>Caring</c:v>
                </c:pt>
                <c:pt idx="2">
                  <c:v>Good-                                                                      humoured</c:v>
                </c:pt>
                <c:pt idx="3">
                  <c:v>Generous</c:v>
                </c:pt>
                <c:pt idx="4">
                  <c:v>Encouraging</c:v>
                </c:pt>
                <c:pt idx="5">
                  <c:v>Hopeful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0.65100000000000002</c:v>
                </c:pt>
                <c:pt idx="1">
                  <c:v>0.51500000000000001</c:v>
                </c:pt>
                <c:pt idx="2">
                  <c:v>0.47399999999999998</c:v>
                </c:pt>
                <c:pt idx="3">
                  <c:v>0.379</c:v>
                </c:pt>
                <c:pt idx="4">
                  <c:v>0.312</c:v>
                </c:pt>
                <c:pt idx="5">
                  <c:v>0.26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Friendly</c:v>
                </c:pt>
                <c:pt idx="1">
                  <c:v>Caring</c:v>
                </c:pt>
                <c:pt idx="2">
                  <c:v>Good-                                                                      humoured</c:v>
                </c:pt>
                <c:pt idx="3">
                  <c:v>Generous</c:v>
                </c:pt>
                <c:pt idx="4">
                  <c:v>Encouraging</c:v>
                </c:pt>
                <c:pt idx="5">
                  <c:v>Hopeful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0.63800000000000001</c:v>
                </c:pt>
                <c:pt idx="1">
                  <c:v>0.51400000000000001</c:v>
                </c:pt>
                <c:pt idx="2">
                  <c:v>0.44900000000000001</c:v>
                </c:pt>
                <c:pt idx="3">
                  <c:v>0.4</c:v>
                </c:pt>
                <c:pt idx="4">
                  <c:v>0.218</c:v>
                </c:pt>
                <c:pt idx="5">
                  <c:v>0.223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420404440"/>
        <c:axId val="420404048"/>
      </c:barChart>
      <c:valAx>
        <c:axId val="420404048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420404440"/>
        <c:crosses val="max"/>
        <c:crossBetween val="between"/>
        <c:majorUnit val="0.2"/>
      </c:valAx>
      <c:catAx>
        <c:axId val="42040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04040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UK non-Christians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who know a Christian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Sheet1!$A$8:$A$15</c:f>
              <c:strCache>
                <c:ptCount val="8"/>
                <c:pt idx="0">
                  <c:v>Narrow minded</c:v>
                </c:pt>
                <c:pt idx="1">
                  <c:v>Hypocritical</c:v>
                </c:pt>
                <c:pt idx="2">
                  <c:v>Uptight</c:v>
                </c:pt>
                <c:pt idx="3">
                  <c:v>Homophobic</c:v>
                </c:pt>
                <c:pt idx="4">
                  <c:v>Foolish</c:v>
                </c:pt>
                <c:pt idx="5">
                  <c:v>Selfish</c:v>
                </c:pt>
                <c:pt idx="6">
                  <c:v>Unhappy</c:v>
                </c:pt>
                <c:pt idx="7">
                  <c:v>Invasive</c:v>
                </c:pt>
              </c:strCache>
            </c:strRef>
          </c:cat>
          <c:val>
            <c:numRef>
              <c:f>Sheet1!$B$8:$B$15</c:f>
              <c:numCache>
                <c:formatCode>0%</c:formatCode>
                <c:ptCount val="8"/>
                <c:pt idx="0">
                  <c:v>0.13</c:v>
                </c:pt>
                <c:pt idx="1">
                  <c:v>0.10100000000000001</c:v>
                </c:pt>
                <c:pt idx="2">
                  <c:v>7.2999999999999995E-2</c:v>
                </c:pt>
                <c:pt idx="3">
                  <c:v>6.9000000000000006E-2</c:v>
                </c:pt>
                <c:pt idx="4">
                  <c:v>5.8000000000000003E-2</c:v>
                </c:pt>
                <c:pt idx="5">
                  <c:v>4.8000000000000001E-2</c:v>
                </c:pt>
                <c:pt idx="6">
                  <c:v>4.4999999999999998E-2</c:v>
                </c:pt>
                <c:pt idx="7">
                  <c:v>4.2999999999999997E-2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21050674528158E-2"/>
                </c:manualLayout>
              </c:layout>
              <c:tx>
                <c:rich>
                  <a:bodyPr/>
                  <a:lstStyle/>
                  <a:p>
                    <a:fld id="{7C585594-BD24-4881-9B5C-BDE057FB5734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"/>
                  <c:y val="-4.0860994939947201E-2"/>
                </c:manualLayout>
              </c:layout>
              <c:tx>
                <c:rich>
                  <a:bodyPr/>
                  <a:lstStyle/>
                  <a:p>
                    <a:fld id="{255A2073-E6CA-4E71-B037-FC661720C195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Sheet1!$A$8:$A$15</c:f>
              <c:strCache>
                <c:ptCount val="8"/>
                <c:pt idx="0">
                  <c:v>Narrow minded</c:v>
                </c:pt>
                <c:pt idx="1">
                  <c:v>Hypocritical</c:v>
                </c:pt>
                <c:pt idx="2">
                  <c:v>Uptight</c:v>
                </c:pt>
                <c:pt idx="3">
                  <c:v>Homophobic</c:v>
                </c:pt>
                <c:pt idx="4">
                  <c:v>Foolish</c:v>
                </c:pt>
                <c:pt idx="5">
                  <c:v>Selfish</c:v>
                </c:pt>
                <c:pt idx="6">
                  <c:v>Unhappy</c:v>
                </c:pt>
                <c:pt idx="7">
                  <c:v>Invasive</c:v>
                </c:pt>
              </c:strCache>
            </c:strRef>
          </c:cat>
          <c:val>
            <c:numRef>
              <c:f>Sheet1!$C$8:$C$15</c:f>
              <c:numCache>
                <c:formatCode>0%</c:formatCode>
                <c:ptCount val="8"/>
                <c:pt idx="0">
                  <c:v>0.14299999999999999</c:v>
                </c:pt>
                <c:pt idx="1">
                  <c:v>0.108</c:v>
                </c:pt>
                <c:pt idx="2">
                  <c:v>8.5999999999999993E-2</c:v>
                </c:pt>
                <c:pt idx="3">
                  <c:v>7.6999999999999999E-2</c:v>
                </c:pt>
                <c:pt idx="4">
                  <c:v>5.8000000000000003E-2</c:v>
                </c:pt>
                <c:pt idx="5">
                  <c:v>6.0999999999999999E-2</c:v>
                </c:pt>
                <c:pt idx="6">
                  <c:v>4.4999999999999998E-2</c:v>
                </c:pt>
                <c:pt idx="7">
                  <c:v>5.1999999999999998E-2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Sheet1!$A$8:$A$15</c:f>
              <c:strCache>
                <c:ptCount val="8"/>
                <c:pt idx="0">
                  <c:v>Narrow minded</c:v>
                </c:pt>
                <c:pt idx="1">
                  <c:v>Hypocritical</c:v>
                </c:pt>
                <c:pt idx="2">
                  <c:v>Uptight</c:v>
                </c:pt>
                <c:pt idx="3">
                  <c:v>Homophobic</c:v>
                </c:pt>
                <c:pt idx="4">
                  <c:v>Foolish</c:v>
                </c:pt>
                <c:pt idx="5">
                  <c:v>Selfish</c:v>
                </c:pt>
                <c:pt idx="6">
                  <c:v>Unhappy</c:v>
                </c:pt>
                <c:pt idx="7">
                  <c:v>Invasive</c:v>
                </c:pt>
              </c:strCache>
            </c:strRef>
          </c:cat>
          <c:val>
            <c:numRef>
              <c:f>Sheet1!$D$8:$D$15</c:f>
              <c:numCache>
                <c:formatCode>0%</c:formatCode>
                <c:ptCount val="8"/>
                <c:pt idx="0">
                  <c:v>0.11899999999999999</c:v>
                </c:pt>
                <c:pt idx="1">
                  <c:v>9.4E-2</c:v>
                </c:pt>
                <c:pt idx="2">
                  <c:v>6.2E-2</c:v>
                </c:pt>
                <c:pt idx="3">
                  <c:v>6.0999999999999999E-2</c:v>
                </c:pt>
                <c:pt idx="4">
                  <c:v>5.7000000000000002E-2</c:v>
                </c:pt>
                <c:pt idx="5">
                  <c:v>3.6999999999999998E-2</c:v>
                </c:pt>
                <c:pt idx="6">
                  <c:v>4.4999999999999998E-2</c:v>
                </c:pt>
                <c:pt idx="7">
                  <c:v>3.5999999999999997E-2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496779432"/>
        <c:axId val="496779040"/>
      </c:barChart>
      <c:valAx>
        <c:axId val="496779040"/>
        <c:scaling>
          <c:orientation val="minMax"/>
          <c:max val="0.8"/>
        </c:scaling>
        <c:delete val="1"/>
        <c:axPos val="r"/>
        <c:numFmt formatCode="0%" sourceLinked="1"/>
        <c:majorTickMark val="out"/>
        <c:minorTickMark val="none"/>
        <c:tickLblPos val="nextTo"/>
        <c:crossAx val="496779432"/>
        <c:crosses val="max"/>
        <c:crossBetween val="between"/>
        <c:majorUnit val="0.2"/>
      </c:valAx>
      <c:catAx>
        <c:axId val="49677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6779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non-Christians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who know a Christian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Friendly</c:v>
                </c:pt>
                <c:pt idx="1">
                  <c:v>Caring</c:v>
                </c:pt>
                <c:pt idx="2">
                  <c:v>Good-                                                                      humoured</c:v>
                </c:pt>
                <c:pt idx="3">
                  <c:v>Generous</c:v>
                </c:pt>
                <c:pt idx="4">
                  <c:v>Encouraging</c:v>
                </c:pt>
                <c:pt idx="5">
                  <c:v>Hopeful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0.65</c:v>
                </c:pt>
                <c:pt idx="1">
                  <c:v>0.51</c:v>
                </c:pt>
                <c:pt idx="2">
                  <c:v>0.46100000000000002</c:v>
                </c:pt>
                <c:pt idx="3">
                  <c:v>0.38</c:v>
                </c:pt>
                <c:pt idx="4">
                  <c:v>0.26</c:v>
                </c:pt>
                <c:pt idx="5">
                  <c:v>0.24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Friendly</c:v>
                </c:pt>
                <c:pt idx="1">
                  <c:v>Caring</c:v>
                </c:pt>
                <c:pt idx="2">
                  <c:v>Good-                                                                      humoured</c:v>
                </c:pt>
                <c:pt idx="3">
                  <c:v>Generous</c:v>
                </c:pt>
                <c:pt idx="4">
                  <c:v>Encouraging</c:v>
                </c:pt>
                <c:pt idx="5">
                  <c:v>Hopeful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0.66</c:v>
                </c:pt>
                <c:pt idx="1">
                  <c:v>0.52</c:v>
                </c:pt>
                <c:pt idx="2">
                  <c:v>0.48</c:v>
                </c:pt>
                <c:pt idx="3">
                  <c:v>0.38</c:v>
                </c:pt>
                <c:pt idx="4">
                  <c:v>0.31</c:v>
                </c:pt>
                <c:pt idx="5">
                  <c:v>0.26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Friendly</c:v>
                </c:pt>
                <c:pt idx="1">
                  <c:v>Caring</c:v>
                </c:pt>
                <c:pt idx="2">
                  <c:v>Good-                                                                      humoured</c:v>
                </c:pt>
                <c:pt idx="3">
                  <c:v>Generous</c:v>
                </c:pt>
                <c:pt idx="4">
                  <c:v>Encouraging</c:v>
                </c:pt>
                <c:pt idx="5">
                  <c:v>Hopeful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0.63</c:v>
                </c:pt>
                <c:pt idx="1">
                  <c:v>0.5</c:v>
                </c:pt>
                <c:pt idx="2">
                  <c:v>0.45</c:v>
                </c:pt>
                <c:pt idx="3">
                  <c:v>0.38</c:v>
                </c:pt>
                <c:pt idx="4">
                  <c:v>0.22</c:v>
                </c:pt>
                <c:pt idx="5">
                  <c:v>0.22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496780608"/>
        <c:axId val="496780216"/>
      </c:barChart>
      <c:valAx>
        <c:axId val="496780216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496780608"/>
        <c:crosses val="max"/>
        <c:crossBetween val="between"/>
        <c:majorUnit val="0.2"/>
      </c:valAx>
      <c:catAx>
        <c:axId val="49678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6780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non-Christians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who know a Christian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Sheet1!$A$8:$A$15</c:f>
              <c:strCache>
                <c:ptCount val="8"/>
                <c:pt idx="0">
                  <c:v>Narrow minded</c:v>
                </c:pt>
                <c:pt idx="1">
                  <c:v>Hypocritical</c:v>
                </c:pt>
                <c:pt idx="2">
                  <c:v>Uptight</c:v>
                </c:pt>
                <c:pt idx="3">
                  <c:v>Homophobic</c:v>
                </c:pt>
                <c:pt idx="4">
                  <c:v>Foolish</c:v>
                </c:pt>
                <c:pt idx="5">
                  <c:v>Selfish</c:v>
                </c:pt>
                <c:pt idx="6">
                  <c:v>Unhappy</c:v>
                </c:pt>
                <c:pt idx="7">
                  <c:v>Invasive</c:v>
                </c:pt>
              </c:strCache>
            </c:strRef>
          </c:cat>
          <c:val>
            <c:numRef>
              <c:f>Sheet1!$B$8:$B$15</c:f>
              <c:numCache>
                <c:formatCode>0%</c:formatCode>
                <c:ptCount val="8"/>
                <c:pt idx="0">
                  <c:v>0.13</c:v>
                </c:pt>
                <c:pt idx="1">
                  <c:v>0.10100000000000001</c:v>
                </c:pt>
                <c:pt idx="2">
                  <c:v>0.08</c:v>
                </c:pt>
                <c:pt idx="3">
                  <c:v>6.9000000000000006E-2</c:v>
                </c:pt>
                <c:pt idx="4">
                  <c:v>5.8000000000000003E-2</c:v>
                </c:pt>
                <c:pt idx="5">
                  <c:v>4.8000000000000001E-2</c:v>
                </c:pt>
                <c:pt idx="6">
                  <c:v>0.04</c:v>
                </c:pt>
                <c:pt idx="7">
                  <c:v>4.2999999999999997E-2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21050674528158E-2"/>
                </c:manualLayout>
              </c:layout>
              <c:tx>
                <c:rich>
                  <a:bodyPr/>
                  <a:lstStyle/>
                  <a:p>
                    <a:fld id="{E4E78D08-A048-4F73-B0FC-C2CED110B251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"/>
                  <c:y val="-3.7942352444236702E-2"/>
                </c:manualLayout>
              </c:layout>
              <c:tx>
                <c:rich>
                  <a:bodyPr/>
                  <a:lstStyle/>
                  <a:p>
                    <a:fld id="{80ED1366-7E3C-49E1-9AD5-C921C604EA60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Sheet1!$A$8:$A$15</c:f>
              <c:strCache>
                <c:ptCount val="8"/>
                <c:pt idx="0">
                  <c:v>Narrow minded</c:v>
                </c:pt>
                <c:pt idx="1">
                  <c:v>Hypocritical</c:v>
                </c:pt>
                <c:pt idx="2">
                  <c:v>Uptight</c:v>
                </c:pt>
                <c:pt idx="3">
                  <c:v>Homophobic</c:v>
                </c:pt>
                <c:pt idx="4">
                  <c:v>Foolish</c:v>
                </c:pt>
                <c:pt idx="5">
                  <c:v>Selfish</c:v>
                </c:pt>
                <c:pt idx="6">
                  <c:v>Unhappy</c:v>
                </c:pt>
                <c:pt idx="7">
                  <c:v>Invasive</c:v>
                </c:pt>
              </c:strCache>
            </c:strRef>
          </c:cat>
          <c:val>
            <c:numRef>
              <c:f>Sheet1!$C$8:$C$15</c:f>
              <c:numCache>
                <c:formatCode>0%</c:formatCode>
                <c:ptCount val="8"/>
                <c:pt idx="0">
                  <c:v>0.15</c:v>
                </c:pt>
                <c:pt idx="1">
                  <c:v>0.1</c:v>
                </c:pt>
                <c:pt idx="2">
                  <c:v>8.5999999999999993E-2</c:v>
                </c:pt>
                <c:pt idx="3">
                  <c:v>7.0000000000000007E-2</c:v>
                </c:pt>
                <c:pt idx="4">
                  <c:v>5.8000000000000003E-2</c:v>
                </c:pt>
                <c:pt idx="5">
                  <c:v>6.0999999999999999E-2</c:v>
                </c:pt>
                <c:pt idx="6">
                  <c:v>0.05</c:v>
                </c:pt>
                <c:pt idx="7">
                  <c:v>0.05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Sheet1!$A$8:$A$15</c:f>
              <c:strCache>
                <c:ptCount val="8"/>
                <c:pt idx="0">
                  <c:v>Narrow minded</c:v>
                </c:pt>
                <c:pt idx="1">
                  <c:v>Hypocritical</c:v>
                </c:pt>
                <c:pt idx="2">
                  <c:v>Uptight</c:v>
                </c:pt>
                <c:pt idx="3">
                  <c:v>Homophobic</c:v>
                </c:pt>
                <c:pt idx="4">
                  <c:v>Foolish</c:v>
                </c:pt>
                <c:pt idx="5">
                  <c:v>Selfish</c:v>
                </c:pt>
                <c:pt idx="6">
                  <c:v>Unhappy</c:v>
                </c:pt>
                <c:pt idx="7">
                  <c:v>Invasive</c:v>
                </c:pt>
              </c:strCache>
            </c:strRef>
          </c:cat>
          <c:val>
            <c:numRef>
              <c:f>Sheet1!$D$8:$D$15</c:f>
              <c:numCache>
                <c:formatCode>0%</c:formatCode>
                <c:ptCount val="8"/>
                <c:pt idx="0">
                  <c:v>0.11899999999999999</c:v>
                </c:pt>
                <c:pt idx="1">
                  <c:v>0.1</c:v>
                </c:pt>
                <c:pt idx="2">
                  <c:v>6.2E-2</c:v>
                </c:pt>
                <c:pt idx="3">
                  <c:v>6.0999999999999999E-2</c:v>
                </c:pt>
                <c:pt idx="4">
                  <c:v>5.7000000000000002E-2</c:v>
                </c:pt>
                <c:pt idx="5">
                  <c:v>0.05</c:v>
                </c:pt>
                <c:pt idx="6">
                  <c:v>0.04</c:v>
                </c:pt>
                <c:pt idx="7">
                  <c:v>3.5999999999999997E-2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784323080"/>
        <c:axId val="784322688"/>
      </c:barChart>
      <c:valAx>
        <c:axId val="784322688"/>
        <c:scaling>
          <c:orientation val="minMax"/>
          <c:max val="0.8"/>
        </c:scaling>
        <c:delete val="1"/>
        <c:axPos val="r"/>
        <c:numFmt formatCode="0%" sourceLinked="1"/>
        <c:majorTickMark val="out"/>
        <c:minorTickMark val="none"/>
        <c:tickLblPos val="nextTo"/>
        <c:crossAx val="784323080"/>
        <c:crosses val="max"/>
        <c:crossBetween val="between"/>
        <c:majorUnit val="0.2"/>
      </c:valAx>
      <c:catAx>
        <c:axId val="78432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43226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595959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Under Age 35</c:v>
                </c:pt>
                <c:pt idx="1">
                  <c:v>Ages 35-44</c:v>
                </c:pt>
                <c:pt idx="2">
                  <c:v>Asian or Asian British</c:v>
                </c:pt>
                <c:pt idx="3">
                  <c:v>Living in England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0.39</c:v>
                </c:pt>
                <c:pt idx="1">
                  <c:v>0.24</c:v>
                </c:pt>
                <c:pt idx="2">
                  <c:v>0.09</c:v>
                </c:pt>
                <c:pt idx="3">
                  <c:v>0.87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84323864"/>
        <c:axId val="623157912"/>
      </c:barChart>
      <c:catAx>
        <c:axId val="784323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623157912"/>
        <c:crosses val="autoZero"/>
        <c:auto val="1"/>
        <c:lblAlgn val="ctr"/>
        <c:lblOffset val="100"/>
        <c:noMultiLvlLbl val="0"/>
      </c:catAx>
      <c:valAx>
        <c:axId val="6231579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784323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 Thin" panose="020B0403020202020204" pitchFamily="34" charset="0"/>
                <a:ea typeface="+mn-ea"/>
                <a:cs typeface="+mn-cs"/>
              </a:defRPr>
            </a:pPr>
            <a:r>
              <a:rPr lang="en-US" sz="1860" i="0" dirty="0" smtClean="0">
                <a:solidFill>
                  <a:schemeClr val="tx1"/>
                </a:solidFill>
                <a:latin typeface="Arial" panose="020B0604020202020204" pitchFamily="34" charset="0"/>
              </a:rPr>
              <a:t>Non-Christians Describe</a:t>
            </a:r>
            <a:r>
              <a:rPr lang="en-US" sz="1860" i="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their Relationship with the </a:t>
            </a:r>
            <a:r>
              <a:rPr lang="en-US" sz="1860" i="0" baseline="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Practising</a:t>
            </a:r>
            <a:r>
              <a:rPr lang="en-US" sz="1860" i="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Christian Who Shared with Them about their Faith in Jesus</a:t>
            </a:r>
            <a:endParaRPr lang="en-US" sz="1860" i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 Thin" panose="020B0403020202020204" pitchFamily="34" charset="0"/>
              </a:defRPr>
            </a:pPr>
            <a:r>
              <a:rPr lang="en-US" sz="13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know</a:t>
            </a:r>
            <a:r>
              <a:rPr lang="en-US" sz="13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 </a:t>
            </a:r>
            <a:r>
              <a:rPr lang="en-US" sz="1300" i="1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3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Christian and talked about Jesus with this person</a:t>
            </a:r>
            <a:endParaRPr lang="en-US" sz="13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1672129788248"/>
          <c:y val="0.11382705733270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HelveticaNeueLT Std Thin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non-Christians who know a Christian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1.6150664462287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45F7AD7-9F1D-41E7-A8DE-3ED9561CC586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E4203C3-ACC1-4EAE-B7FF-33B3C57A74D4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49D4E66-21BC-4D1D-842A-CEB45B49E8D4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acquain-                                                                          tance</c:v>
                </c:pt>
                <c:pt idx="3">
                  <c:v>workmate                                                                       / collegue</c:v>
                </c:pt>
                <c:pt idx="4">
                  <c:v>neighbour</c:v>
                </c:pt>
                <c:pt idx="5">
                  <c:v>church leader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0.39900000000000002</c:v>
                </c:pt>
                <c:pt idx="1">
                  <c:v>0.39900000000000002</c:v>
                </c:pt>
                <c:pt idx="2">
                  <c:v>0.123</c:v>
                </c:pt>
                <c:pt idx="3">
                  <c:v>4.2999999999999997E-2</c:v>
                </c:pt>
                <c:pt idx="4">
                  <c:v>1.2E-2</c:v>
                </c:pt>
                <c:pt idx="5">
                  <c:v>0.02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25"/>
        <c:axId val="424462016"/>
        <c:axId val="623159480"/>
      </c:barChart>
      <c:valAx>
        <c:axId val="623159480"/>
        <c:scaling>
          <c:orientation val="minMax"/>
          <c:max val="0.8"/>
        </c:scaling>
        <c:delete val="1"/>
        <c:axPos val="r"/>
        <c:numFmt formatCode="0%" sourceLinked="1"/>
        <c:majorTickMark val="out"/>
        <c:minorTickMark val="none"/>
        <c:tickLblPos val="nextTo"/>
        <c:crossAx val="424462016"/>
        <c:crosses val="max"/>
        <c:crossBetween val="between"/>
      </c:valAx>
      <c:catAx>
        <c:axId val="42446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31594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UK non-Christians who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had a conversation with a Christian about their faith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24BF9BC-E818-40D1-A2B4-ADF59C8A0397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Felt sad that I did not share their faith</c:v>
                </c:pt>
                <c:pt idx="1">
                  <c:v>Felt glad that I did not share their faith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0.16</c:v>
                </c:pt>
                <c:pt idx="1">
                  <c:v>0.43</c:v>
                </c:pt>
                <c:pt idx="2">
                  <c:v>0.41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non-Christians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who 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had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a conversation with a Christian about their faith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adults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1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41F867C-07FE-4AB5-A8F7-40423DC35B6A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Felt sad that I did not share their faith</c:v>
                </c:pt>
                <c:pt idx="1">
                  <c:v>Felt glad that I did not share their faith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0.16</c:v>
                </c:pt>
                <c:pt idx="1">
                  <c:v>0.42</c:v>
                </c:pt>
                <c:pt idx="2">
                  <c:v>0.42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860" dirty="0">
                <a:latin typeface="Arial" panose="020B0604020202020204" pitchFamily="34" charset="0"/>
              </a:rPr>
              <a:t>Non-Christians Describe their Relationship with the </a:t>
            </a:r>
            <a:r>
              <a:rPr lang="en-US" sz="1860" dirty="0" err="1">
                <a:latin typeface="Arial" panose="020B0604020202020204" pitchFamily="34" charset="0"/>
              </a:rPr>
              <a:t>Practising</a:t>
            </a:r>
            <a:r>
              <a:rPr lang="en-US" sz="1860" dirty="0">
                <a:latin typeface="Arial" panose="020B0604020202020204" pitchFamily="34" charset="0"/>
              </a:rPr>
              <a:t> Christian Who Shared with Them about their Faith in Jesus</a:t>
            </a:r>
          </a:p>
          <a:p>
            <a:pPr>
              <a:defRPr/>
            </a:pPr>
            <a:r>
              <a:rPr lang="en-US" sz="1300" i="1" dirty="0">
                <a:latin typeface="Arial" panose="020B0604020202020204" pitchFamily="34" charset="0"/>
              </a:rPr>
              <a:t>% know a </a:t>
            </a:r>
            <a:r>
              <a:rPr lang="en-US" sz="1300" i="1" dirty="0" err="1">
                <a:latin typeface="Arial" panose="020B0604020202020204" pitchFamily="34" charset="0"/>
              </a:rPr>
              <a:t>practising</a:t>
            </a:r>
            <a:r>
              <a:rPr lang="en-US" sz="1300" i="1" dirty="0">
                <a:latin typeface="Arial" panose="020B0604020202020204" pitchFamily="34" charset="0"/>
              </a:rPr>
              <a:t> Christian and talked about Jesus with this person</a:t>
            </a:r>
          </a:p>
        </c:rich>
      </c:tx>
      <c:layout>
        <c:manualLayout>
          <c:xMode val="edge"/>
          <c:yMode val="edge"/>
          <c:x val="0.121672129788248"/>
          <c:y val="0.11382705733270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non-Christians who know a Christian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1.61506644622871E-2"/>
                </c:manualLayout>
              </c:layout>
              <c:tx>
                <c:rich>
                  <a:bodyPr/>
                  <a:lstStyle/>
                  <a:p>
                    <a:fld id="{5EBBF6C1-F8F0-4289-A7B2-7A5113111C43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acquain-                                                                          tance</c:v>
                </c:pt>
                <c:pt idx="3">
                  <c:v>workmate                                                                       / collegue</c:v>
                </c:pt>
                <c:pt idx="4">
                  <c:v>neighbour</c:v>
                </c:pt>
                <c:pt idx="5">
                  <c:v>church leader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0.39</c:v>
                </c:pt>
                <c:pt idx="1">
                  <c:v>0.41</c:v>
                </c:pt>
                <c:pt idx="2">
                  <c:v>0.13</c:v>
                </c:pt>
                <c:pt idx="3">
                  <c:v>0.04</c:v>
                </c:pt>
                <c:pt idx="4">
                  <c:v>1.2E-2</c:v>
                </c:pt>
                <c:pt idx="5">
                  <c:v>0.01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25"/>
        <c:axId val="499130168"/>
        <c:axId val="499129776"/>
      </c:barChart>
      <c:valAx>
        <c:axId val="499129776"/>
        <c:scaling>
          <c:orientation val="minMax"/>
          <c:max val="0.8"/>
        </c:scaling>
        <c:delete val="1"/>
        <c:axPos val="r"/>
        <c:numFmt formatCode="0%" sourceLinked="1"/>
        <c:majorTickMark val="out"/>
        <c:minorTickMark val="none"/>
        <c:tickLblPos val="nextTo"/>
        <c:crossAx val="499130168"/>
        <c:crosses val="max"/>
        <c:crossBetween val="between"/>
      </c:valAx>
      <c:catAx>
        <c:axId val="4991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91297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Have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a responsibility to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talk to non-Christians about Jesus.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UK 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responsibility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10%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747758092738397E-2"/>
                  <c:y val="-0.105071129845578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3%</a:t>
                    </a:r>
                    <a:endParaRPr lang="en-US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38675213675196E-2"/>
                      <c:h val="5.8329185183959506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5.3418803418803402E-3"/>
                  <c:y val="-0.119664342324131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3%</a:t>
                    </a:r>
                    <a:endParaRPr lang="en-US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0.46200000000000002</c:v>
                </c:pt>
                <c:pt idx="1">
                  <c:v>0.38800000000000001</c:v>
                </c:pt>
                <c:pt idx="2">
                  <c:v>9.5000000000000001E-2</c:v>
                </c:pt>
                <c:pt idx="3">
                  <c:v>2.9000000000000001E-2</c:v>
                </c:pt>
                <c:pt idx="4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adults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non-Christians</c:v>
                </c:pt>
                <c:pt idx="1">
                  <c:v>Christians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4675200"/>
        <c:axId val="534684608"/>
      </c:barChart>
      <c:catAx>
        <c:axId val="53467520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84608"/>
        <c:crosses val="autoZero"/>
        <c:auto val="1"/>
        <c:lblAlgn val="ctr"/>
        <c:lblOffset val="100"/>
        <c:noMultiLvlLbl val="0"/>
      </c:catAx>
      <c:valAx>
        <c:axId val="534684608"/>
        <c:scaling>
          <c:orientation val="minMax"/>
          <c:max val="1"/>
        </c:scaling>
        <c:delete val="1"/>
        <c:axPos val="r"/>
        <c:numFmt formatCode="0%" sourceLinked="1"/>
        <c:majorTickMark val="none"/>
        <c:minorTickMark val="none"/>
        <c:tickLblPos val="nextTo"/>
        <c:crossAx val="53467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Talking to non-Christians about Jesus Christ is evangelism.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UK 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4230811292819"/>
          <c:y val="0.28741780114530302"/>
          <c:w val="0.57284179621777997"/>
          <c:h val="0.625967001414277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talking to non-Christians is an act of evangelism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3"/>
              <c:layout>
                <c:manualLayout>
                  <c:x val="-6.4102564102564194E-2"/>
                  <c:y val="-9.92338448541574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7BE8BD1-3C9A-4ABE-A321-0056E925D454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"/>
                  <c:y val="-8.7559274871315401E-3"/>
                </c:manualLayout>
              </c:layout>
              <c:tx>
                <c:rich>
                  <a:bodyPr/>
                  <a:lstStyle/>
                  <a:p>
                    <a:fld id="{D35814E6-0A5E-405B-8F9F-A946E64235C5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0.37</c:v>
                </c:pt>
                <c:pt idx="1">
                  <c:v>0.37</c:v>
                </c:pt>
                <c:pt idx="2">
                  <c:v>0.16</c:v>
                </c:pt>
                <c:pt idx="3">
                  <c:v>0.04</c:v>
                </c:pt>
                <c:pt idx="4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Have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a responsibility to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evangelise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responsibility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3"/>
              <c:layout>
                <c:manualLayout>
                  <c:x val="-4.80769230769231E-2"/>
                  <c:y val="-9.33965598627364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76FCAD4-668E-4C14-AFCB-BBC6B3C0C8F9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38675213675196E-2"/>
                      <c:h val="5.832918518395950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8.0128205128206093E-3"/>
                  <c:y val="-0.110908414836999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3%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0.45</c:v>
                </c:pt>
                <c:pt idx="1">
                  <c:v>0.4</c:v>
                </c:pt>
                <c:pt idx="2">
                  <c:v>9.7000000000000003E-2</c:v>
                </c:pt>
                <c:pt idx="3">
                  <c:v>0.03</c:v>
                </c:pt>
                <c:pt idx="4">
                  <c:v>2.5000000000000001E-2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Talking to non-Christians about Jesus Christ is evangelism.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4230811292819"/>
          <c:y val="0.28741780114530302"/>
          <c:w val="0.57284179621777997"/>
          <c:h val="0.625967001414277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talking to non-Christians is an act of evangelism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3"/>
              <c:layout>
                <c:manualLayout>
                  <c:x val="-1.06837606837607E-2"/>
                  <c:y val="5.8372849914210302E-3"/>
                </c:manualLayout>
              </c:layout>
              <c:tx>
                <c:rich>
                  <a:bodyPr/>
                  <a:lstStyle/>
                  <a:p>
                    <a:fld id="{A85083DC-ED7A-4D7A-A857-7F6B7BC48B09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"/>
                  <c:y val="-8.7559274871315401E-3"/>
                </c:manualLayout>
              </c:layout>
              <c:tx>
                <c:rich>
                  <a:bodyPr/>
                  <a:lstStyle/>
                  <a:p>
                    <a:fld id="{9F200939-BCDF-4BAB-962F-AAC35D2CF1EF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0.41</c:v>
                </c:pt>
                <c:pt idx="1">
                  <c:v>0.35</c:v>
                </c:pt>
                <c:pt idx="2">
                  <c:v>0.13</c:v>
                </c:pt>
                <c:pt idx="3">
                  <c:v>0.04</c:v>
                </c:pt>
                <c:pt idx="4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Have a responsibility to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evangelise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UK</a:t>
            </a:r>
            <a:r>
              <a:rPr lang="en-US" sz="14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non-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resonsibility to evangelise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9380236725217002E-2"/>
                  <c:y val="-0.115286378580564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794719D-9F5A-45F3-81BB-684C857F88CF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38675213675196E-2"/>
                      <c:h val="7.2922397662512087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0.04</c:v>
                </c:pt>
                <c:pt idx="1">
                  <c:v>0.15</c:v>
                </c:pt>
                <c:pt idx="2">
                  <c:v>0.31</c:v>
                </c:pt>
                <c:pt idx="3">
                  <c:v>0.32</c:v>
                </c:pt>
                <c:pt idx="4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  <a:latin typeface="Arial" panose="020B0604020202020204" pitchFamily="34" charset="0"/>
              </a:rPr>
              <a:t>Talking to non-Christians about Jesus Christ is evangelism.</a:t>
            </a:r>
            <a:endParaRPr lang="en-US" sz="1800" dirty="0" smtClean="0">
              <a:effectLst/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among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UK non-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talking to non-Christians is evangelism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6025641025641E-2"/>
                  <c:y val="-0.107989772341288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B4783B6-6FBD-4E47-97DB-044187984947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36%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0.05</c:v>
                </c:pt>
                <c:pt idx="1">
                  <c:v>0.2</c:v>
                </c:pt>
                <c:pt idx="2">
                  <c:v>0.24</c:v>
                </c:pt>
                <c:pt idx="3">
                  <c:v>0.16</c:v>
                </c:pt>
                <c:pt idx="4">
                  <c:v>0.36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Have a responsibility to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evangelise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non-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resonsibility to evangelise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5770901444337E-3"/>
                  <c:y val="-1.60525337264077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BF8DE09-ABFD-4F59-9902-E63F03D403B2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38675213675196E-2"/>
                      <c:h val="7.2922397662512087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0.04</c:v>
                </c:pt>
                <c:pt idx="1">
                  <c:v>0.15</c:v>
                </c:pt>
                <c:pt idx="2">
                  <c:v>0.31</c:v>
                </c:pt>
                <c:pt idx="3">
                  <c:v>0.32</c:v>
                </c:pt>
                <c:pt idx="4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Talking to non-Christians about Jesus Christ is evangelism.</a:t>
            </a:r>
            <a:endParaRPr lang="en-US" sz="1800" dirty="0" smtClean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among 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non-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talking to non-Christians is evangelism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4057727433192801E-3"/>
                  <c:y val="-1.7511854974263101E-2"/>
                </c:manualLayout>
              </c:layout>
              <c:tx>
                <c:rich>
                  <a:bodyPr/>
                  <a:lstStyle/>
                  <a:p>
                    <a:fld id="{AF172EB5-AF62-46AA-AEBA-30AF328C95F4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37%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0.05</c:v>
                </c:pt>
                <c:pt idx="1">
                  <c:v>0.2</c:v>
                </c:pt>
                <c:pt idx="2">
                  <c:v>0.24</c:v>
                </c:pt>
                <c:pt idx="3">
                  <c:v>0.15</c:v>
                </c:pt>
                <c:pt idx="4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Always looking for opportunities to talk</a:t>
            </a:r>
            <a:r>
              <a:rPr lang="en-US" sz="18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about Jesus with others.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always looking for opportunities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37%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36%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038461538461599E-2"/>
                  <c:y val="-0.11382705733270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FBB206B-062C-45B8-93A5-756E30B6B5AF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0.151</c:v>
                </c:pt>
                <c:pt idx="1">
                  <c:v>0.374</c:v>
                </c:pt>
                <c:pt idx="2">
                  <c:v>0.36199999999999999</c:v>
                </c:pt>
                <c:pt idx="3">
                  <c:v>8.4000000000000005E-2</c:v>
                </c:pt>
                <c:pt idx="4">
                  <c:v>2.8000000000000001E-2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  <a:latin typeface="Arial" panose="020B0604020202020204" pitchFamily="34" charset="0"/>
              </a:rPr>
              <a:t>Feel </a:t>
            </a:r>
            <a:r>
              <a:rPr lang="en-US" sz="1800" b="1" i="1" u="sng" baseline="0" dirty="0" smtClean="0">
                <a:effectLst/>
                <a:latin typeface="Arial" panose="020B0604020202020204" pitchFamily="34" charset="0"/>
              </a:rPr>
              <a:t>unable</a:t>
            </a:r>
            <a:r>
              <a:rPr lang="en-US" sz="1800" b="0" i="0" baseline="0" dirty="0" smtClean="0">
                <a:effectLst/>
                <a:latin typeface="Arial" panose="020B0604020202020204" pitchFamily="34" charset="0"/>
              </a:rPr>
              <a:t> to take up opportunities to talk about Jesus.</a:t>
            </a:r>
            <a:endParaRPr lang="en-US" dirty="0" smtClean="0">
              <a:effectLst/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% among </a:t>
            </a:r>
            <a:r>
              <a:rPr lang="en-US" sz="1400" b="0" i="1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Christians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feel unable to share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4038461538461502E-2"/>
                  <c:y val="-0.107989772341288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8541B77-BE90-45F5-98C3-99B3C31C1CAE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23%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43%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28%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1367521367521399E-2"/>
                  <c:y val="-0.107989772341288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1393F51-01C2-42FF-B697-D002E56553E3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0.03</c:v>
                </c:pt>
                <c:pt idx="1">
                  <c:v>0.22500000000000001</c:v>
                </c:pt>
                <c:pt idx="2">
                  <c:v>0.42099999999999999</c:v>
                </c:pt>
                <c:pt idx="3">
                  <c:v>0.29699999999999999</c:v>
                </c:pt>
                <c:pt idx="4">
                  <c:v>2.7E-2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Comfortable talking to non-Christians about Jesus.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comfortable sharing faith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45%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23%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747863247863297E-2"/>
                  <c:y val="-0.1021524873498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FB35A5C-3741-48BE-8D3A-96D5F4085B90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6709401709401701E-3"/>
                  <c:y val="-0.107989772341288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2%</a:t>
                    </a:r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0.26600000000000001</c:v>
                </c:pt>
                <c:pt idx="1">
                  <c:v>0.44900000000000001</c:v>
                </c:pt>
                <c:pt idx="2">
                  <c:v>0.23200000000000001</c:v>
                </c:pt>
                <c:pt idx="3">
                  <c:v>3.6999999999999998E-2</c:v>
                </c:pt>
                <c:pt idx="4">
                  <c:v>1.4999999999999999E-2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Christians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non-Christians</c:v>
                </c:pt>
                <c:pt idx="1">
                  <c:v>Christians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0.42</c:v>
                </c:pt>
                <c:pt idx="1">
                  <c:v>0.1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non-Christians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non-Christians</c:v>
                </c:pt>
                <c:pt idx="1">
                  <c:v>Christians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1">
                  <c:v>0.48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4681864"/>
        <c:axId val="534682648"/>
      </c:barChart>
      <c:catAx>
        <c:axId val="53468186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82648"/>
        <c:crosses val="autoZero"/>
        <c:auto val="1"/>
        <c:lblAlgn val="ctr"/>
        <c:lblOffset val="100"/>
        <c:noMultiLvlLbl val="0"/>
      </c:catAx>
      <c:valAx>
        <c:axId val="534682648"/>
        <c:scaling>
          <c:orientation val="minMax"/>
          <c:max val="1"/>
        </c:scaling>
        <c:delete val="1"/>
        <c:axPos val="r"/>
        <c:numFmt formatCode="0%" sourceLinked="1"/>
        <c:majorTickMark val="none"/>
        <c:minorTickMark val="none"/>
        <c:tickLblPos val="nextTo"/>
        <c:crossAx val="534681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Always looking for opportunities to talk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 about Jesus with others.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</a:t>
            </a:r>
            <a:r>
              <a:rPr lang="en-US" sz="1400" b="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always looking for opportunities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37%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8%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34209065213002E-3"/>
                  <c:y val="-0.10798977234128899"/>
                </c:manualLayout>
              </c:layout>
              <c:tx>
                <c:rich>
                  <a:bodyPr/>
                  <a:lstStyle/>
                  <a:p>
                    <a:fld id="{2DECE7BC-EC50-4B34-A112-9025576BAF06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0.14899999999999999</c:v>
                </c:pt>
                <c:pt idx="1">
                  <c:v>0.38200000000000001</c:v>
                </c:pt>
                <c:pt idx="2">
                  <c:v>0.36699999999999999</c:v>
                </c:pt>
                <c:pt idx="3">
                  <c:v>7.4999999999999997E-2</c:v>
                </c:pt>
                <c:pt idx="4">
                  <c:v>2.7E-2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Feel </a:t>
            </a:r>
            <a:r>
              <a:rPr lang="en-US" sz="1800" b="1" i="1" u="sng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unable</a:t>
            </a:r>
            <a:r>
              <a:rPr lang="en-US" sz="1800" b="0" i="0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 take up opportunities to talk about Jesus.</a:t>
            </a:r>
            <a:endParaRPr lang="en-US" dirty="0" smtClean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baseline="0" dirty="0" smtClean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% among English </a:t>
            </a:r>
            <a:r>
              <a:rPr lang="en-US" sz="1400" b="0" i="1" baseline="0" dirty="0" err="1" smtClean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 Christians</a:t>
            </a:r>
            <a:endParaRPr lang="en-US" sz="1600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feel unable to share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9380341880341901E-2"/>
                  <c:y val="-0.11674569982842101"/>
                </c:manualLayout>
              </c:layout>
              <c:tx>
                <c:rich>
                  <a:bodyPr/>
                  <a:lstStyle/>
                  <a:p>
                    <a:fld id="{F7590BA2-446B-4E61-8FC2-1C6FE5CE0921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23%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44%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28%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709612019651299E-2"/>
                  <c:y val="-0.113827057332709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3.1E-2</c:v>
                </c:pt>
                <c:pt idx="1">
                  <c:v>0.22900000000000001</c:v>
                </c:pt>
                <c:pt idx="2">
                  <c:v>0.439</c:v>
                </c:pt>
                <c:pt idx="3">
                  <c:v>0.28199999999999997</c:v>
                </c:pt>
                <c:pt idx="4">
                  <c:v>1.9E-2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Comfortable talking to non-Christians about Jesus.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</a:t>
            </a:r>
            <a:r>
              <a:rPr lang="en-US" sz="1400" b="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comfortable sharing faith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46%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23%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0064102564102602E-2"/>
                  <c:y val="-0.11382705733270999"/>
                </c:manualLayout>
              </c:layout>
              <c:tx>
                <c:rich>
                  <a:bodyPr/>
                  <a:lstStyle/>
                  <a:p>
                    <a:fld id="{808C075D-533D-45B1-8044-9BE01DB601D6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1.6025220405141601E-2"/>
                  <c:y val="-0.11966434232413101"/>
                </c:manualLayout>
              </c:layout>
              <c:tx>
                <c:rich>
                  <a:bodyPr/>
                  <a:lstStyle/>
                  <a:p>
                    <a:fld id="{B6CD7455-22A9-4F79-8E72-1D0EC8B9F663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0.26200000000000001</c:v>
                </c:pt>
                <c:pt idx="1">
                  <c:v>0.45600000000000002</c:v>
                </c:pt>
                <c:pt idx="2">
                  <c:v>0.23100000000000001</c:v>
                </c:pt>
                <c:pt idx="3">
                  <c:v>3.6999999999999998E-2</c:v>
                </c:pt>
                <c:pt idx="4">
                  <c:v>1.4E-2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Always looking for opportunities to talk</a:t>
            </a:r>
            <a:r>
              <a:rPr lang="en-US" sz="18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about Jesus with others.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non-</a:t>
            </a:r>
            <a:r>
              <a:rPr lang="en-US" sz="140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always looking for opportunities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8696581196581099E-2"/>
                  <c:y val="-0.11382705733270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FCD9CC4-142B-48B7-B574-49DC00C16006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6709401709401701E-3"/>
                  <c:y val="-5.8372849914210797E-3"/>
                </c:manualLayout>
              </c:layout>
              <c:tx>
                <c:rich>
                  <a:bodyPr/>
                  <a:lstStyle/>
                  <a:p>
                    <a:fld id="{1C301BF2-14ED-4952-8F85-45FB9EB965B9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7.0000000000000007E-2</c:v>
                </c:pt>
                <c:pt idx="2">
                  <c:v>0.27</c:v>
                </c:pt>
                <c:pt idx="3">
                  <c:v>0.5</c:v>
                </c:pt>
                <c:pt idx="4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  <a:latin typeface="Arial" panose="020B0604020202020204" pitchFamily="34" charset="0"/>
              </a:rPr>
              <a:t>Feel </a:t>
            </a:r>
            <a:r>
              <a:rPr lang="en-US" sz="1800" b="1" i="1" u="sng" baseline="0" dirty="0" smtClean="0">
                <a:effectLst/>
                <a:latin typeface="Arial" panose="020B0604020202020204" pitchFamily="34" charset="0"/>
              </a:rPr>
              <a:t>unable</a:t>
            </a:r>
            <a:r>
              <a:rPr lang="en-US" sz="1800" b="0" i="0" baseline="0" dirty="0" smtClean="0">
                <a:effectLst/>
                <a:latin typeface="Arial" panose="020B0604020202020204" pitchFamily="34" charset="0"/>
              </a:rPr>
              <a:t> to take up opportunities to talk about Jesus.</a:t>
            </a:r>
            <a:endParaRPr lang="en-US" dirty="0" smtClean="0">
              <a:effectLst/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% among non-</a:t>
            </a:r>
            <a:r>
              <a:rPr lang="en-US" sz="1400" b="0" i="1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Christians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unable to share faith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4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27%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0.09</c:v>
                </c:pt>
                <c:pt idx="1">
                  <c:v>0.26</c:v>
                </c:pt>
                <c:pt idx="2">
                  <c:v>0.25</c:v>
                </c:pt>
                <c:pt idx="3">
                  <c:v>0.14000000000000001</c:v>
                </c:pt>
                <c:pt idx="4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Comfortable talking to non-Christians about Jesus.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non-</a:t>
            </a:r>
            <a:r>
              <a:rPr lang="en-US" sz="140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comfortable sharing faith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4"/>
              <c:layout>
                <c:manualLayout>
                  <c:x val="2.6709401709401701E-3"/>
                  <c:y val="-5.8372849914210302E-3"/>
                </c:manualLayout>
              </c:layout>
              <c:tx>
                <c:rich>
                  <a:bodyPr/>
                  <a:lstStyle/>
                  <a:p>
                    <a:fld id="{8BAECF06-C71C-4C06-9B1A-E93FAF1568C1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0.34</c:v>
                </c:pt>
                <c:pt idx="2">
                  <c:v>0.25</c:v>
                </c:pt>
                <c:pt idx="3">
                  <c:v>0.15</c:v>
                </c:pt>
                <c:pt idx="4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Always looking for opportunities to talk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 about Jesus with others.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non-</a:t>
            </a:r>
            <a:r>
              <a:rPr lang="en-US" sz="1400" b="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always looking for opportunities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9444444444444295E-2"/>
                  <c:y val="-0.12258298481984201"/>
                </c:manualLayout>
              </c:layout>
              <c:tx>
                <c:rich>
                  <a:bodyPr/>
                  <a:lstStyle/>
                  <a:p>
                    <a:fld id="{93879BF7-ED20-41FF-AA7A-B5D6DD5FCD63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6709401709401701E-3"/>
                  <c:y val="-5.8372849914210797E-3"/>
                </c:manualLayout>
              </c:layout>
              <c:tx>
                <c:rich>
                  <a:bodyPr/>
                  <a:lstStyle/>
                  <a:p>
                    <a:fld id="{2EA1A65D-489E-4DB3-A384-EDCE09EFD67D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0.06</c:v>
                </c:pt>
                <c:pt idx="2">
                  <c:v>0.27</c:v>
                </c:pt>
                <c:pt idx="3">
                  <c:v>0.5</c:v>
                </c:pt>
                <c:pt idx="4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Feel </a:t>
            </a:r>
            <a:r>
              <a:rPr lang="en-US" sz="1800" b="1" i="1" u="sng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unable</a:t>
            </a:r>
            <a:r>
              <a:rPr lang="en-US" sz="1800" b="0" i="0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 take up opportunities to talk about Jesus.</a:t>
            </a:r>
            <a:endParaRPr lang="en-US" dirty="0" smtClean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baseline="0" dirty="0" smtClean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% among non-</a:t>
            </a:r>
            <a:r>
              <a:rPr lang="en-US" sz="1400" b="0" i="1" baseline="0" dirty="0" err="1" smtClean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 Christians</a:t>
            </a:r>
            <a:endParaRPr lang="en-US" sz="1600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unable to share faith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4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27%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</c:v>
                </c:pt>
                <c:pt idx="1">
                  <c:v>0.25</c:v>
                </c:pt>
                <c:pt idx="2">
                  <c:v>0.24</c:v>
                </c:pt>
                <c:pt idx="3">
                  <c:v>0.14000000000000001</c:v>
                </c:pt>
                <c:pt idx="4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Comfortable talking to non-Christians about Jesus.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non-</a:t>
            </a:r>
            <a:r>
              <a:rPr lang="en-US" sz="1400" b="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comfortable sharing faith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4"/>
              <c:layout>
                <c:manualLayout>
                  <c:x val="2.6709401709401701E-3"/>
                  <c:y val="-5.8372849914210302E-3"/>
                </c:manualLayout>
              </c:layout>
              <c:tx>
                <c:rich>
                  <a:bodyPr/>
                  <a:lstStyle/>
                  <a:p>
                    <a:fld id="{A8E77A06-EA7A-40BF-8A44-868C855F8F84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0.33</c:v>
                </c:pt>
                <c:pt idx="2">
                  <c:v>0.25</c:v>
                </c:pt>
                <c:pt idx="3">
                  <c:v>0.15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Afraid</a:t>
            </a:r>
            <a:r>
              <a:rPr lang="en-US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of causing offence when talking to non-Christians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others are better suited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86965811965812E-2"/>
                  <c:y val="-0.116745699828421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9B44C15-2AC7-4632-902C-0A6ED850D365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28%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038461538461599E-2"/>
                  <c:y val="-0.11382705733270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F4728C6-8B70-4B25-BB2E-1A9CA96FB60C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4.2999999999999997E-2</c:v>
                </c:pt>
                <c:pt idx="1">
                  <c:v>0.27500000000000002</c:v>
                </c:pt>
                <c:pt idx="2">
                  <c:v>0.38900000000000001</c:v>
                </c:pt>
                <c:pt idx="3">
                  <c:v>0.26900000000000002</c:v>
                </c:pt>
                <c:pt idx="4">
                  <c:v>2.5000000000000001E-2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Christians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non-Christians</c:v>
                </c:pt>
                <c:pt idx="1">
                  <c:v>Christians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0.43</c:v>
                </c:pt>
                <c:pt idx="1">
                  <c:v>0.09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non-Christians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non-Christians</c:v>
                </c:pt>
                <c:pt idx="1">
                  <c:v>Christians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1">
                  <c:v>0.48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4674808"/>
        <c:axId val="534681472"/>
      </c:barChart>
      <c:catAx>
        <c:axId val="53467480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81472"/>
        <c:crosses val="autoZero"/>
        <c:auto val="1"/>
        <c:lblAlgn val="ctr"/>
        <c:lblOffset val="100"/>
        <c:noMultiLvlLbl val="0"/>
      </c:catAx>
      <c:valAx>
        <c:axId val="534681472"/>
        <c:scaling>
          <c:orientation val="minMax"/>
          <c:max val="1"/>
        </c:scaling>
        <c:delete val="1"/>
        <c:axPos val="r"/>
        <c:numFmt formatCode="0%" sourceLinked="1"/>
        <c:majorTickMark val="none"/>
        <c:minorTickMark val="none"/>
        <c:tickLblPos val="nextTo"/>
        <c:crossAx val="53467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Do not know how to talk to non-Christians about Jesus</a:t>
            </a:r>
            <a:r>
              <a:rPr lang="en-US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among 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don't know how to talk to non-Christians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93803418803418E-2"/>
                  <c:y val="-0.11382705733270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C33E4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F9BD013-BF87-4697-953F-08E1300C48CC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rgbClr val="C33E4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C33E4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20%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3354700854700899E-2"/>
                  <c:y val="-0.11382705733270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98E23C5-3BB3-4C43-8169-8F34953C8772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3.3000000000000002E-2</c:v>
                </c:pt>
                <c:pt idx="1">
                  <c:v>0.20399999999999999</c:v>
                </c:pt>
                <c:pt idx="2">
                  <c:v>0.373</c:v>
                </c:pt>
                <c:pt idx="3">
                  <c:v>0.373</c:v>
                </c:pt>
                <c:pt idx="4">
                  <c:v>1.7000000000000001E-2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Think others are better suited to talk to non-Christians about Jesus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others are better suited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86965811965812E-2"/>
                  <c:y val="-0.11382705733270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C33E4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7635F07-FA92-475D-8AE5-59AFAF569967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rgbClr val="C33E4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C33E4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6709401709401798E-2"/>
                  <c:y val="-0.11382705733270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049D2B6-A47F-445B-9BB7-78CE0442D3FC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6.4000000000000001E-2</c:v>
                </c:pt>
                <c:pt idx="1">
                  <c:v>0.29199999999999998</c:v>
                </c:pt>
                <c:pt idx="2">
                  <c:v>0.32500000000000001</c:v>
                </c:pt>
                <c:pt idx="3">
                  <c:v>0.26200000000000001</c:v>
                </c:pt>
                <c:pt idx="4">
                  <c:v>5.7000000000000002E-2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Afraid</a:t>
            </a:r>
            <a:r>
              <a:rPr lang="en-US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 of causing offence when talking to non-Christians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afraid of causing offence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86965811965813E-2"/>
                  <c:y val="-0.119664342324131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5%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380341880341901E-2"/>
                  <c:y val="-0.11674569982842101"/>
                </c:manualLayout>
              </c:layout>
              <c:tx>
                <c:rich>
                  <a:bodyPr/>
                  <a:lstStyle/>
                  <a:p>
                    <a:fld id="{1E5AEAC1-D141-4B07-81E6-68C9DE2C970A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4.4999999999999998E-2</c:v>
                </c:pt>
                <c:pt idx="1">
                  <c:v>0.28000000000000003</c:v>
                </c:pt>
                <c:pt idx="2">
                  <c:v>0.38700000000000001</c:v>
                </c:pt>
                <c:pt idx="3">
                  <c:v>0.26800000000000002</c:v>
                </c:pt>
                <c:pt idx="4">
                  <c:v>2.1000000000000001E-2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Do not know how to talk to non-Christians about Jesus</a:t>
            </a:r>
            <a:r>
              <a:rPr lang="en-US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among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don't know how to talk to non-Christians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33544905444512E-2"/>
                  <c:y val="-0.12258298481984201"/>
                </c:manualLayout>
              </c:layout>
              <c:tx>
                <c:rich>
                  <a:bodyPr/>
                  <a:lstStyle/>
                  <a:p>
                    <a:fld id="{9FBD8B08-661D-4FE8-B9C5-F43F7FF5F2BF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3.4722432532471897E-2"/>
                  <c:y val="-0.119664572138501"/>
                </c:manualLayout>
              </c:layout>
              <c:tx>
                <c:rich>
                  <a:bodyPr/>
                  <a:lstStyle/>
                  <a:p>
                    <a:fld id="{E1DB96CD-4E54-4BE8-A1E5-09F0FE693E30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3.7999999999999999E-2</c:v>
                </c:pt>
                <c:pt idx="1">
                  <c:v>0.19400000000000001</c:v>
                </c:pt>
                <c:pt idx="2">
                  <c:v>0.38</c:v>
                </c:pt>
                <c:pt idx="3">
                  <c:v>0.373</c:v>
                </c:pt>
                <c:pt idx="4">
                  <c:v>1.6E-2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Think others are better suited to talk to non-Christians about Jesus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Christians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others are better suited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8.0126102025709304E-3"/>
                  <c:y val="-0.11674569982842101"/>
                </c:manualLayout>
              </c:layout>
              <c:tx>
                <c:rich>
                  <a:bodyPr/>
                  <a:lstStyle/>
                  <a:p>
                    <a:fld id="{C1B144B9-E449-450A-80B6-3CC34C853BD0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4038461538461599E-2"/>
                  <c:y val="-0.11382705733270999"/>
                </c:manualLayout>
              </c:layout>
              <c:tx>
                <c:rich>
                  <a:bodyPr/>
                  <a:lstStyle/>
                  <a:p>
                    <a:fld id="{673D2739-568B-4648-B516-66C13328EA3F}" type="PERCENTAGE">
                      <a:rPr lang="en-US">
                        <a:latin typeface="Arial" panose="020B0604020202020204" pitchFamily="34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tend to agree</c:v>
                </c:pt>
                <c:pt idx="2">
                  <c:v>tend to disagree</c:v>
                </c:pt>
                <c:pt idx="3">
                  <c:v>strongly disagree</c:v>
                </c:pt>
                <c:pt idx="4">
                  <c:v>don't know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0.06</c:v>
                </c:pt>
                <c:pt idx="1">
                  <c:v>0.28899999999999998</c:v>
                </c:pt>
                <c:pt idx="2">
                  <c:v>0.32900000000000001</c:v>
                </c:pt>
                <c:pt idx="3">
                  <c:v>0.27</c:v>
                </c:pt>
                <c:pt idx="4">
                  <c:v>5.1999999999999998E-2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practising Christians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838BC00-326D-4CA1-8D2E-670E2BCAD819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within the past week</c:v>
                </c:pt>
                <c:pt idx="1">
                  <c:v>within the past month</c:v>
                </c:pt>
                <c:pt idx="2">
                  <c:v>within the past 6 months</c:v>
                </c:pt>
                <c:pt idx="3">
                  <c:v>more than 6 months ago</c:v>
                </c:pt>
                <c:pt idx="4">
                  <c:v>never</c:v>
                </c:pt>
                <c:pt idx="5">
                  <c:v>don't know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0.34200000000000003</c:v>
                </c:pt>
                <c:pt idx="1">
                  <c:v>0.32</c:v>
                </c:pt>
                <c:pt idx="2">
                  <c:v>0.14699999999999999</c:v>
                </c:pt>
                <c:pt idx="3">
                  <c:v>7.7999999999999903E-2</c:v>
                </c:pt>
                <c:pt idx="4">
                  <c:v>1.9E-2</c:v>
                </c:pt>
                <c:pt idx="5">
                  <c:v>9.4E-2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non-practising Christians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268564B-D9EA-4E8A-A076-3B6FB579B9F9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within the past week</c:v>
                </c:pt>
                <c:pt idx="1">
                  <c:v>within the past month</c:v>
                </c:pt>
                <c:pt idx="2">
                  <c:v>within the past 6 months</c:v>
                </c:pt>
                <c:pt idx="3">
                  <c:v>more than 6 months ago</c:v>
                </c:pt>
                <c:pt idx="4">
                  <c:v>never</c:v>
                </c:pt>
                <c:pt idx="5">
                  <c:v>don't know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0.03</c:v>
                </c:pt>
                <c:pt idx="1">
                  <c:v>0.09</c:v>
                </c:pt>
                <c:pt idx="2">
                  <c:v>0.09</c:v>
                </c:pt>
                <c:pt idx="3">
                  <c:v>0.29899999999999999</c:v>
                </c:pt>
                <c:pt idx="4">
                  <c:v>0.18</c:v>
                </c:pt>
                <c:pt idx="5">
                  <c:v>0.32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706992848"/>
        <c:axId val="706993240"/>
      </c:barChart>
      <c:catAx>
        <c:axId val="70699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6993240"/>
        <c:crosses val="autoZero"/>
        <c:auto val="1"/>
        <c:lblAlgn val="ctr"/>
        <c:lblOffset val="100"/>
        <c:noMultiLvlLbl val="0"/>
      </c:catAx>
      <c:valAx>
        <c:axId val="7069932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0699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practising Christians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fld id="{778589BE-BC11-4D5B-82D0-EBC7DC569288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within the past week</c:v>
                </c:pt>
                <c:pt idx="1">
                  <c:v>within the past month</c:v>
                </c:pt>
                <c:pt idx="2">
                  <c:v>within the past 6 months</c:v>
                </c:pt>
                <c:pt idx="3">
                  <c:v>more than 6 months ago</c:v>
                </c:pt>
                <c:pt idx="4">
                  <c:v>never</c:v>
                </c:pt>
                <c:pt idx="5">
                  <c:v>don't know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0.33200000000000002</c:v>
                </c:pt>
                <c:pt idx="1">
                  <c:v>0.33</c:v>
                </c:pt>
                <c:pt idx="2">
                  <c:v>0.151</c:v>
                </c:pt>
                <c:pt idx="3">
                  <c:v>7.8E-2</c:v>
                </c:pt>
                <c:pt idx="4">
                  <c:v>1.6E-2</c:v>
                </c:pt>
                <c:pt idx="5">
                  <c:v>9.2999999999999999E-2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non-practising Christians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1BB8499-00B4-42C0-ABC5-6492D5E27155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within the past week</c:v>
                </c:pt>
                <c:pt idx="1">
                  <c:v>within the past month</c:v>
                </c:pt>
                <c:pt idx="2">
                  <c:v>within the past 6 months</c:v>
                </c:pt>
                <c:pt idx="3">
                  <c:v>more than 6 months ago</c:v>
                </c:pt>
                <c:pt idx="4">
                  <c:v>never</c:v>
                </c:pt>
                <c:pt idx="5">
                  <c:v>don't know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0.03</c:v>
                </c:pt>
                <c:pt idx="1">
                  <c:v>0.08</c:v>
                </c:pt>
                <c:pt idx="2">
                  <c:v>0.09</c:v>
                </c:pt>
                <c:pt idx="3">
                  <c:v>0.31</c:v>
                </c:pt>
                <c:pt idx="4">
                  <c:v>0.18</c:v>
                </c:pt>
                <c:pt idx="5">
                  <c:v>0.32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706994024"/>
        <c:axId val="706994416"/>
      </c:barChart>
      <c:catAx>
        <c:axId val="706994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6994416"/>
        <c:crosses val="autoZero"/>
        <c:auto val="1"/>
        <c:lblAlgn val="ctr"/>
        <c:lblOffset val="100"/>
        <c:noMultiLvlLbl val="0"/>
      </c:catAx>
      <c:valAx>
        <c:axId val="706994416"/>
        <c:scaling>
          <c:orientation val="minMax"/>
          <c:max val="0.4"/>
        </c:scaling>
        <c:delete val="1"/>
        <c:axPos val="l"/>
        <c:numFmt formatCode="0%" sourceLinked="1"/>
        <c:majorTickMark val="out"/>
        <c:minorTickMark val="none"/>
        <c:tickLblPos val="nextTo"/>
        <c:crossAx val="70699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5"/>
          <c:order val="0"/>
          <c:tx>
            <c:strRef>
              <c:f>Sheet1!$A$7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UK practising Christians</c:v>
                </c:pt>
                <c:pt idx="1">
                  <c:v>UK non-practising Christians</c:v>
                </c:pt>
              </c:strCache>
            </c:strRef>
          </c:cat>
          <c:val>
            <c:numRef>
              <c:f>Sheet1!$B$7:$C$7</c:f>
              <c:numCache>
                <c:formatCode>0%</c:formatCode>
                <c:ptCount val="2"/>
                <c:pt idx="0">
                  <c:v>0.224</c:v>
                </c:pt>
                <c:pt idx="1">
                  <c:v>0.2</c:v>
                </c:pt>
              </c:numCache>
            </c:numRef>
          </c:val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no impact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UK practising Christians</c:v>
                </c:pt>
                <c:pt idx="1">
                  <c:v>UK non-practising Christians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0.20200000000000001</c:v>
                </c:pt>
                <c:pt idx="1">
                  <c:v>0.47</c:v>
                </c:pt>
              </c:numCache>
            </c:numRef>
          </c:val>
        </c:ser>
        <c:ser>
          <c:idx val="4"/>
          <c:order val="2"/>
          <c:tx>
            <c:strRef>
              <c:f>Sheet1!$A$6</c:f>
              <c:strCache>
                <c:ptCount val="1"/>
                <c:pt idx="0">
                  <c:v>very negative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274509803921599"/>
                  <c:y val="1.3563873916482699E-2"/>
                </c:manualLayout>
              </c:layout>
              <c:tx>
                <c:rich>
                  <a:bodyPr/>
                  <a:lstStyle/>
                  <a:p>
                    <a:fld id="{B60E2060-44A9-4814-AF93-2044BD8656A3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UK practising Christians</c:v>
                </c:pt>
                <c:pt idx="1">
                  <c:v>UK non-practising Christians</c:v>
                </c:pt>
              </c:strCache>
            </c:strRef>
          </c:cat>
          <c:val>
            <c:numRef>
              <c:f>Sheet1!$B$6:$C$6</c:f>
              <c:numCache>
                <c:formatCode>0%</c:formatCode>
                <c:ptCount val="2"/>
                <c:pt idx="0">
                  <c:v>1E-3</c:v>
                </c:pt>
                <c:pt idx="1">
                  <c:v>0.01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fairly negative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0.115196078431373"/>
                  <c:y val="-5.4075321200053898E-3"/>
                </c:manualLayout>
              </c:layout>
              <c:tx>
                <c:rich>
                  <a:bodyPr/>
                  <a:lstStyle/>
                  <a:p>
                    <a:fld id="{99EAB838-8705-41AC-9B76-416273F1EC0C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13970588235294"/>
                  <c:y val="-2.891110734215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CFF629A-A555-4DCD-AEC2-A22EF59626F7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474332252586069E-2"/>
                      <c:h val="6.698330490529579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UK practising Christians</c:v>
                </c:pt>
                <c:pt idx="1">
                  <c:v>UK non-practising Christians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0">
                  <c:v>1.4999999999999999E-2</c:v>
                </c:pt>
                <c:pt idx="1">
                  <c:v>0.04</c:v>
                </c:pt>
              </c:numCache>
            </c:numRef>
          </c:val>
        </c:ser>
        <c:ser>
          <c:idx val="1"/>
          <c:order val="4"/>
          <c:tx>
            <c:strRef>
              <c:f>Sheet1!$A$3</c:f>
              <c:strCache>
                <c:ptCount val="1"/>
                <c:pt idx="0">
                  <c:v>fairly positive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UK practising Christians</c:v>
                </c:pt>
                <c:pt idx="1">
                  <c:v>UK non-practising Christians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0.46300000000000002</c:v>
                </c:pt>
                <c:pt idx="1">
                  <c:v>0.25</c:v>
                </c:pt>
              </c:numCache>
            </c:numRef>
          </c:val>
        </c:ser>
        <c:ser>
          <c:idx val="0"/>
          <c:order val="5"/>
          <c:tx>
            <c:strRef>
              <c:f>Sheet1!$A$2</c:f>
              <c:strCache>
                <c:ptCount val="1"/>
                <c:pt idx="0">
                  <c:v>very positive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1274509803921599"/>
                  <c:y val="4.704070334228229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44C5468-46CD-4F22-8A36-6CD2A4965736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UK practising Christians</c:v>
                </c:pt>
                <c:pt idx="1">
                  <c:v>UK non-practising Christians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9.5000000000000001E-2</c:v>
                </c:pt>
                <c:pt idx="1">
                  <c:v>0.04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706995592"/>
        <c:axId val="706995200"/>
      </c:barChart>
      <c:valAx>
        <c:axId val="7069952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06995592"/>
        <c:crosses val="autoZero"/>
        <c:crossBetween val="between"/>
      </c:valAx>
      <c:catAx>
        <c:axId val="706995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69952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latin typeface="Arial" panose="020B0604020202020204" pitchFamily="34" charset="0"/>
              </a:rPr>
              <a:t>Relationship with </a:t>
            </a:r>
            <a:r>
              <a:rPr lang="en-US" sz="2000" b="1" dirty="0" smtClean="0">
                <a:latin typeface="Arial" panose="020B0604020202020204" pitchFamily="34" charset="0"/>
              </a:rPr>
              <a:t>Non-Christian</a:t>
            </a:r>
            <a:endParaRPr lang="en-US" sz="2000" b="1" dirty="0">
              <a:latin typeface="Arial" panose="020B0604020202020204" pitchFamily="34" charset="0"/>
            </a:endParaRPr>
          </a:p>
          <a:p>
            <a:pPr>
              <a:defRPr sz="1800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UK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2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who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talked about</a:t>
            </a:r>
            <a:r>
              <a:rPr lang="en-US" sz="12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Jesus with a non-Christian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relationship with non-Christian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acquaintance</c:v>
                </c:pt>
                <c:pt idx="2">
                  <c:v>workmate</c:v>
                </c:pt>
                <c:pt idx="3">
                  <c:v>stranger</c:v>
                </c:pt>
                <c:pt idx="4">
                  <c:v>family</c:v>
                </c:pt>
                <c:pt idx="5">
                  <c:v>neighbour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0.26200000000000001</c:v>
                </c:pt>
                <c:pt idx="1">
                  <c:v>0.24199999999999999</c:v>
                </c:pt>
                <c:pt idx="2">
                  <c:v>0.14799999999999999</c:v>
                </c:pt>
                <c:pt idx="3">
                  <c:v>0.129</c:v>
                </c:pt>
                <c:pt idx="4">
                  <c:v>0.107</c:v>
                </c:pt>
                <c:pt idx="5">
                  <c:v>5.8999999999999997E-2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700259352"/>
        <c:axId val="700259744"/>
      </c:barChart>
      <c:catAx>
        <c:axId val="700259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0259744"/>
        <c:crosses val="autoZero"/>
        <c:auto val="1"/>
        <c:lblAlgn val="ctr"/>
        <c:lblOffset val="100"/>
        <c:noMultiLvlLbl val="0"/>
      </c:catAx>
      <c:valAx>
        <c:axId val="700259744"/>
        <c:scaling>
          <c:orientation val="minMax"/>
          <c:max val="0.45"/>
        </c:scaling>
        <c:delete val="1"/>
        <c:axPos val="t"/>
        <c:numFmt formatCode="0%" sourceLinked="1"/>
        <c:majorTickMark val="out"/>
        <c:minorTickMark val="none"/>
        <c:tickLblPos val="nextTo"/>
        <c:crossAx val="700259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5"/>
          <c:order val="0"/>
          <c:tx>
            <c:strRef>
              <c:f>Sheet1!$A$7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English practising Christians</c:v>
                </c:pt>
                <c:pt idx="1">
                  <c:v>English non-practising Christians</c:v>
                </c:pt>
              </c:strCache>
            </c:strRef>
          </c:cat>
          <c:val>
            <c:numRef>
              <c:f>Sheet1!$B$7:$C$7</c:f>
              <c:numCache>
                <c:formatCode>0%</c:formatCode>
                <c:ptCount val="2"/>
                <c:pt idx="0">
                  <c:v>0.22500000000000001</c:v>
                </c:pt>
                <c:pt idx="1">
                  <c:v>0.2</c:v>
                </c:pt>
              </c:numCache>
            </c:numRef>
          </c:val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no impact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English practising Christians</c:v>
                </c:pt>
                <c:pt idx="1">
                  <c:v>English non-practising Christians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0.20100000000000001</c:v>
                </c:pt>
                <c:pt idx="1">
                  <c:v>0.48</c:v>
                </c:pt>
              </c:numCache>
            </c:numRef>
          </c:val>
        </c:ser>
        <c:ser>
          <c:idx val="4"/>
          <c:order val="2"/>
          <c:tx>
            <c:strRef>
              <c:f>Sheet1!$A$6</c:f>
              <c:strCache>
                <c:ptCount val="1"/>
                <c:pt idx="0">
                  <c:v>very negative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34803921568627"/>
                  <c:y val="3.19824193965089E-2"/>
                </c:manualLayout>
              </c:layout>
              <c:tx>
                <c:rich>
                  <a:bodyPr/>
                  <a:lstStyle/>
                  <a:p>
                    <a:fld id="{C1D2DB12-0D38-4141-9E9E-BBF0FFBF3A4B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English practising Christians</c:v>
                </c:pt>
                <c:pt idx="1">
                  <c:v>English non-practising Christians</c:v>
                </c:pt>
              </c:strCache>
            </c:strRef>
          </c:cat>
          <c:val>
            <c:numRef>
              <c:f>Sheet1!$B$6:$C$6</c:f>
              <c:numCache>
                <c:formatCode>0%</c:formatCode>
                <c:ptCount val="2"/>
                <c:pt idx="0">
                  <c:v>0</c:v>
                </c:pt>
                <c:pt idx="1">
                  <c:v>0.01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fairly negative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0.13725490196078399"/>
                  <c:y val="2.6167038523143098E-2"/>
                </c:manualLayout>
              </c:layout>
              <c:tx>
                <c:rich>
                  <a:bodyPr/>
                  <a:lstStyle/>
                  <a:p>
                    <a:fld id="{62DAD631-4E2A-420E-BD28-8261C5903CF1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3.6765670835262301E-3"/>
                  <c:y val="-1.8386332808680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4390722-A9CD-42FA-B3B1-ACBC983C1C18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572371468272334E-2"/>
                      <c:h val="6.6983267805240165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English practising Christians</c:v>
                </c:pt>
                <c:pt idx="1">
                  <c:v>English non-practising Christians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0">
                  <c:v>1.4999999999999999E-2</c:v>
                </c:pt>
                <c:pt idx="1">
                  <c:v>0.03</c:v>
                </c:pt>
              </c:numCache>
            </c:numRef>
          </c:val>
        </c:ser>
        <c:ser>
          <c:idx val="1"/>
          <c:order val="4"/>
          <c:tx>
            <c:strRef>
              <c:f>Sheet1!$A$3</c:f>
              <c:strCache>
                <c:ptCount val="1"/>
                <c:pt idx="0">
                  <c:v>fairly positive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English practising Christians</c:v>
                </c:pt>
                <c:pt idx="1">
                  <c:v>English non-practising Christians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0.46600000000000003</c:v>
                </c:pt>
                <c:pt idx="1">
                  <c:v>0.25</c:v>
                </c:pt>
              </c:numCache>
            </c:numRef>
          </c:val>
        </c:ser>
        <c:ser>
          <c:idx val="0"/>
          <c:order val="5"/>
          <c:tx>
            <c:strRef>
              <c:f>Sheet1!$A$2</c:f>
              <c:strCache>
                <c:ptCount val="1"/>
                <c:pt idx="0">
                  <c:v>very positive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8.9868242880141694E-17"/>
                  <c:y val="-1.10831807268056E-2"/>
                </c:manualLayout>
              </c:layout>
              <c:tx>
                <c:rich>
                  <a:bodyPr/>
                  <a:lstStyle/>
                  <a:p>
                    <a:fld id="{83D533CC-384F-4353-BCC5-0E7183836D4E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English practising Christians</c:v>
                </c:pt>
                <c:pt idx="1">
                  <c:v>English non-practising Christians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9.2999999999999999E-2</c:v>
                </c:pt>
                <c:pt idx="1">
                  <c:v>0.04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780553048"/>
        <c:axId val="425409096"/>
      </c:barChart>
      <c:valAx>
        <c:axId val="4254090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80553048"/>
        <c:crosses val="autoZero"/>
        <c:crossBetween val="between"/>
      </c:valAx>
      <c:catAx>
        <c:axId val="78055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54090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pract. Christian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8.4000000000000005E-2</c:v>
                </c:pt>
                <c:pt idx="1">
                  <c:v>0.115</c:v>
                </c:pt>
                <c:pt idx="2">
                  <c:v>0.151</c:v>
                </c:pt>
                <c:pt idx="3">
                  <c:v>0.16500000000000001</c:v>
                </c:pt>
                <c:pt idx="4">
                  <c:v>0.20799999999999999</c:v>
                </c:pt>
                <c:pt idx="5">
                  <c:v>0.27700000000000002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34683432"/>
        <c:axId val="534683824"/>
      </c:barChart>
      <c:catAx>
        <c:axId val="534683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83824"/>
        <c:crosses val="autoZero"/>
        <c:auto val="1"/>
        <c:lblAlgn val="ctr"/>
        <c:lblOffset val="100"/>
        <c:noMultiLvlLbl val="0"/>
      </c:catAx>
      <c:valAx>
        <c:axId val="5346838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534683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Relationship with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Non-Christian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 sz="1800"/>
            </a:pP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</a:t>
            </a:r>
            <a:r>
              <a:rPr lang="en-US" sz="1200" i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200" i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who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talked about</a:t>
            </a:r>
            <a:r>
              <a:rPr lang="en-US" sz="1200" i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Jesus with a non-Christian</a:t>
            </a:r>
            <a:endParaRPr lang="en-US" sz="12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relationship with non-Christian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acquaintance</c:v>
                </c:pt>
                <c:pt idx="2">
                  <c:v>workmate</c:v>
                </c:pt>
                <c:pt idx="3">
                  <c:v>stranger</c:v>
                </c:pt>
                <c:pt idx="4">
                  <c:v>family</c:v>
                </c:pt>
                <c:pt idx="5">
                  <c:v>neighbour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0.25700000000000001</c:v>
                </c:pt>
                <c:pt idx="1">
                  <c:v>0.24099999999999999</c:v>
                </c:pt>
                <c:pt idx="2">
                  <c:v>0.154</c:v>
                </c:pt>
                <c:pt idx="3">
                  <c:v>0.123</c:v>
                </c:pt>
                <c:pt idx="4">
                  <c:v>0.105</c:v>
                </c:pt>
                <c:pt idx="5">
                  <c:v>6.3E-2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780553832"/>
        <c:axId val="780554224"/>
      </c:barChart>
      <c:catAx>
        <c:axId val="7805538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0554224"/>
        <c:crosses val="autoZero"/>
        <c:auto val="1"/>
        <c:lblAlgn val="ctr"/>
        <c:lblOffset val="100"/>
        <c:noMultiLvlLbl val="0"/>
      </c:catAx>
      <c:valAx>
        <c:axId val="780554224"/>
        <c:scaling>
          <c:orientation val="minMax"/>
          <c:max val="0.45"/>
        </c:scaling>
        <c:delete val="1"/>
        <c:axPos val="t"/>
        <c:numFmt formatCode="0%" sourceLinked="1"/>
        <c:majorTickMark val="out"/>
        <c:minorTickMark val="none"/>
        <c:tickLblPos val="nextTo"/>
        <c:crossAx val="780553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latin typeface="Arial" panose="020B0604020202020204" pitchFamily="34" charset="0"/>
              </a:rPr>
              <a:t>How </a:t>
            </a:r>
            <a:r>
              <a:rPr lang="en-US" sz="2000" b="1" dirty="0" err="1">
                <a:latin typeface="Arial" panose="020B0604020202020204" pitchFamily="34" charset="0"/>
              </a:rPr>
              <a:t>Practising</a:t>
            </a:r>
            <a:r>
              <a:rPr lang="en-US" sz="2000" b="1" dirty="0">
                <a:latin typeface="Arial" panose="020B0604020202020204" pitchFamily="34" charset="0"/>
              </a:rPr>
              <a:t> Christians Remember It</a:t>
            </a:r>
          </a:p>
          <a:p>
            <a:pPr>
              <a:defRPr/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UK 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 who have spoken with a non-Christian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641479465364602"/>
          <c:y val="0.15202766258516801"/>
          <c:w val="0.50358520534635398"/>
          <c:h val="0.8220028791336430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practising Christians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6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A4139BC-D714-4058-8593-36DEA7C61A16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Want to experience the love of Jesus Christ for themselves</c:v>
                </c:pt>
                <c:pt idx="1">
                  <c:v>Request prayer on behalf of themselves, a friend or family</c:v>
                </c:pt>
                <c:pt idx="2">
                  <c:v>They are looking into Christianity more broadly</c:v>
                </c:pt>
                <c:pt idx="3">
                  <c:v>Express an interest in going to church</c:v>
                </c:pt>
                <c:pt idx="4">
                  <c:v>Ask to have another conversation with you about Jesus</c:v>
                </c:pt>
                <c:pt idx="5">
                  <c:v>Ask how they could find out more about Jesus</c:v>
                </c:pt>
                <c:pt idx="6">
                  <c:v>They became a Christian largely as a result of our conversation</c:v>
                </c:pt>
                <c:pt idx="7">
                  <c:v>don't know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</c:v>
                </c:pt>
                <c:pt idx="1">
                  <c:v>0.192</c:v>
                </c:pt>
                <c:pt idx="2">
                  <c:v>0.17699999999999999</c:v>
                </c:pt>
                <c:pt idx="3">
                  <c:v>0.16800000000000001</c:v>
                </c:pt>
                <c:pt idx="4">
                  <c:v>9.5000000000000001E-2</c:v>
                </c:pt>
                <c:pt idx="5">
                  <c:v>5.6000000000000001E-2</c:v>
                </c:pt>
                <c:pt idx="6">
                  <c:v>1.2999999999999999E-2</c:v>
                </c:pt>
                <c:pt idx="7">
                  <c:v>0.06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5"/>
        <c:axId val="702588648"/>
        <c:axId val="702588256"/>
      </c:barChart>
      <c:valAx>
        <c:axId val="7025882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02588648"/>
        <c:crosses val="autoZero"/>
        <c:crossBetween val="between"/>
      </c:valAx>
      <c:catAx>
        <c:axId val="7025886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25882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How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Practising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Christians Remember It</a:t>
            </a:r>
          </a:p>
          <a:p>
            <a:pPr>
              <a:defRPr/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English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 who have spoken with a non-Christian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641479465364602"/>
          <c:y val="0.15202766258516801"/>
          <c:w val="0.50358520534635398"/>
          <c:h val="0.8220028791336430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practising Christians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6"/>
              <c:tx>
                <c:rich>
                  <a:bodyPr/>
                  <a:lstStyle/>
                  <a:p>
                    <a:fld id="{ADAE8FF6-D6D4-458E-9631-28A4C7921AAF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Want to experience the love of Jesus Christ for themselves</c:v>
                </c:pt>
                <c:pt idx="1">
                  <c:v>Request prayer on behalf of themselves,or a friend or family member</c:v>
                </c:pt>
                <c:pt idx="2">
                  <c:v>They are looking into Christianity more broadly</c:v>
                </c:pt>
                <c:pt idx="3">
                  <c:v>Express an interest in going to church</c:v>
                </c:pt>
                <c:pt idx="4">
                  <c:v>Ask to have another conversation with you about Jesus</c:v>
                </c:pt>
                <c:pt idx="5">
                  <c:v>Ask how they could find out more about Jesus</c:v>
                </c:pt>
                <c:pt idx="6">
                  <c:v>They became a Christian largely as a result of our conversation</c:v>
                </c:pt>
                <c:pt idx="7">
                  <c:v>don't know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0.20300000000000001</c:v>
                </c:pt>
                <c:pt idx="1">
                  <c:v>0.189</c:v>
                </c:pt>
                <c:pt idx="2">
                  <c:v>0.183</c:v>
                </c:pt>
                <c:pt idx="3">
                  <c:v>0.17100000000000001</c:v>
                </c:pt>
                <c:pt idx="4">
                  <c:v>9.6000000000000002E-2</c:v>
                </c:pt>
                <c:pt idx="5">
                  <c:v>5.5E-2</c:v>
                </c:pt>
                <c:pt idx="6">
                  <c:v>1.4E-2</c:v>
                </c:pt>
                <c:pt idx="7">
                  <c:v>5.8000000000000003E-2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5"/>
        <c:axId val="702589824"/>
        <c:axId val="702589432"/>
      </c:barChart>
      <c:valAx>
        <c:axId val="70258943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02589824"/>
        <c:crosses val="autoZero"/>
        <c:crossBetween val="between"/>
      </c:valAx>
      <c:catAx>
        <c:axId val="7025898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0" i="0" u="none" strike="noStrike" kern="120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25894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latin typeface="Arial" panose="020B0604020202020204" pitchFamily="34" charset="0"/>
              </a:rPr>
              <a:t>Relationship </a:t>
            </a:r>
            <a:r>
              <a:rPr lang="en-US" sz="2000" b="1" dirty="0">
                <a:latin typeface="Arial" panose="020B0604020202020204" pitchFamily="34" charset="0"/>
              </a:rPr>
              <a:t>with </a:t>
            </a:r>
            <a:r>
              <a:rPr lang="en-US" sz="2000" b="1" dirty="0" smtClean="0">
                <a:latin typeface="Arial" panose="020B0604020202020204" pitchFamily="34" charset="0"/>
              </a:rPr>
              <a:t>the non-Christian</a:t>
            </a:r>
            <a:r>
              <a:rPr lang="en-US" sz="2000" b="1" baseline="0" dirty="0" smtClean="0">
                <a:latin typeface="Arial" panose="020B0604020202020204" pitchFamily="34" charset="0"/>
              </a:rPr>
              <a:t> t</a:t>
            </a:r>
            <a:r>
              <a:rPr lang="en-US" sz="2000" b="1" dirty="0" smtClean="0">
                <a:latin typeface="Arial" panose="020B0604020202020204" pitchFamily="34" charset="0"/>
              </a:rPr>
              <a:t>hey talked to</a:t>
            </a:r>
            <a:endParaRPr lang="en-US" sz="2000" b="1" dirty="0">
              <a:latin typeface="Arial" panose="020B0604020202020204" pitchFamily="34" charset="0"/>
            </a:endParaRPr>
          </a:p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who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shared about</a:t>
            </a:r>
            <a:r>
              <a:rPr lang="en-US" sz="12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Jesus in the past five years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UK practising Christians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family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0.76200000000000001</c:v>
                </c:pt>
                <c:pt idx="1">
                  <c:v>0.70199999999999996</c:v>
                </c:pt>
                <c:pt idx="2">
                  <c:v>0.58599999999999997</c:v>
                </c:pt>
                <c:pt idx="3">
                  <c:v>0.47899999999999998</c:v>
                </c:pt>
                <c:pt idx="4">
                  <c:v>0.45500000000000002</c:v>
                </c:pt>
                <c:pt idx="5">
                  <c:v>0.41399999999999998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 non-practising Christians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4B1B134-38FB-427A-ACAF-D29A15F0BEEC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 b="0" i="0" u="none" strike="noStrike" kern="12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78A3CB9-A26A-4966-8D1B-3CAF4D9937B0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 b="0" i="0" u="none" strike="noStrike" kern="12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family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0.18</c:v>
                </c:pt>
                <c:pt idx="1">
                  <c:v>0.19</c:v>
                </c:pt>
                <c:pt idx="2">
                  <c:v>0.06</c:v>
                </c:pt>
                <c:pt idx="3">
                  <c:v>0.09</c:v>
                </c:pt>
                <c:pt idx="4">
                  <c:v>0.04</c:v>
                </c:pt>
                <c:pt idx="5">
                  <c:v>0.04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702590608"/>
        <c:axId val="702591000"/>
      </c:barChart>
      <c:catAx>
        <c:axId val="70259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2591000"/>
        <c:crosses val="autoZero"/>
        <c:auto val="1"/>
        <c:lblAlgn val="ctr"/>
        <c:lblOffset val="100"/>
        <c:noMultiLvlLbl val="0"/>
      </c:catAx>
      <c:valAx>
        <c:axId val="70259100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702590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Relationship with the non-Christian they</a:t>
            </a:r>
            <a:r>
              <a:rPr lang="en-US" sz="2000" b="1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 talked to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200" i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Christians 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who </a:t>
            </a:r>
            <a:r>
              <a:rPr lang="en-US" sz="1200" i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shared about</a:t>
            </a:r>
            <a:r>
              <a:rPr lang="en-US" sz="1200" i="1" baseline="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 Jesus in the past five years</a:t>
            </a:r>
            <a:endParaRPr lang="en-US" sz="16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English practising Christians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family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0.76500000000000001</c:v>
                </c:pt>
                <c:pt idx="1">
                  <c:v>0.69599999999999995</c:v>
                </c:pt>
                <c:pt idx="2">
                  <c:v>0.58899999999999997</c:v>
                </c:pt>
                <c:pt idx="3">
                  <c:v>0.48399999999999999</c:v>
                </c:pt>
                <c:pt idx="4">
                  <c:v>0.45300000000000001</c:v>
                </c:pt>
                <c:pt idx="5">
                  <c:v>0.43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English non-practising Christians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D980FF5-7AB0-4744-82D2-F8F00C9C20D9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964DAF5-37EA-4C3A-A9F3-72736F1CB65B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family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0.17</c:v>
                </c:pt>
                <c:pt idx="1">
                  <c:v>0.2</c:v>
                </c:pt>
                <c:pt idx="2">
                  <c:v>0.06</c:v>
                </c:pt>
                <c:pt idx="3">
                  <c:v>0.09</c:v>
                </c:pt>
                <c:pt idx="4">
                  <c:v>0.03</c:v>
                </c:pt>
                <c:pt idx="5">
                  <c:v>0.04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702591784"/>
        <c:axId val="538032672"/>
      </c:barChart>
      <c:catAx>
        <c:axId val="702591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8032672"/>
        <c:crosses val="autoZero"/>
        <c:auto val="1"/>
        <c:lblAlgn val="ctr"/>
        <c:lblOffset val="100"/>
        <c:noMultiLvlLbl val="0"/>
      </c:catAx>
      <c:valAx>
        <c:axId val="5380326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702591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latin typeface="Arial" panose="020B0604020202020204" pitchFamily="34" charset="0"/>
              </a:rPr>
              <a:t>Relationship with the</a:t>
            </a:r>
            <a:r>
              <a:rPr lang="en-US" sz="2000" b="1" baseline="0" dirty="0" smtClean="0">
                <a:latin typeface="Arial" panose="020B0604020202020204" pitchFamily="34" charset="0"/>
              </a:rPr>
              <a:t> n</a:t>
            </a:r>
            <a:r>
              <a:rPr lang="en-US" sz="2000" b="1" dirty="0" smtClean="0">
                <a:latin typeface="Arial" panose="020B0604020202020204" pitchFamily="34" charset="0"/>
              </a:rPr>
              <a:t>on-Christian they talked to</a:t>
            </a:r>
            <a:endParaRPr lang="en-US" sz="2000" b="1" dirty="0">
              <a:latin typeface="Arial" panose="020B0604020202020204" pitchFamily="34" charset="0"/>
            </a:endParaRPr>
          </a:p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Christians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who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talked about</a:t>
            </a:r>
            <a:r>
              <a:rPr lang="en-US" sz="12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Jesus with a non-Christian in the past five years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Christians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0.28000000000000003</c:v>
                </c:pt>
                <c:pt idx="1">
                  <c:v>0.27</c:v>
                </c:pt>
                <c:pt idx="2">
                  <c:v>0.11</c:v>
                </c:pt>
                <c:pt idx="3">
                  <c:v>0.12</c:v>
                </c:pt>
                <c:pt idx="4">
                  <c:v>7.0000000000000007E-2</c:v>
                </c:pt>
                <c:pt idx="5">
                  <c:v>7.0000000000000007E-2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0.34</c:v>
                </c:pt>
                <c:pt idx="1">
                  <c:v>0.35</c:v>
                </c:pt>
                <c:pt idx="2">
                  <c:v>0.12</c:v>
                </c:pt>
                <c:pt idx="3">
                  <c:v>0.15</c:v>
                </c:pt>
                <c:pt idx="4">
                  <c:v>0.05</c:v>
                </c:pt>
                <c:pt idx="5">
                  <c:v>0.05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0.26</c:v>
                </c:pt>
                <c:pt idx="1">
                  <c:v>0.24</c:v>
                </c:pt>
                <c:pt idx="2">
                  <c:v>0.11</c:v>
                </c:pt>
                <c:pt idx="3">
                  <c:v>0.12</c:v>
                </c:pt>
                <c:pt idx="4">
                  <c:v>7.0000000000000007E-2</c:v>
                </c:pt>
                <c:pt idx="5">
                  <c:v>0.08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538033456"/>
        <c:axId val="538033848"/>
      </c:barChart>
      <c:catAx>
        <c:axId val="53803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8033848"/>
        <c:crosses val="autoZero"/>
        <c:auto val="1"/>
        <c:lblAlgn val="ctr"/>
        <c:lblOffset val="100"/>
        <c:noMultiLvlLbl val="0"/>
      </c:catAx>
      <c:valAx>
        <c:axId val="538033848"/>
        <c:scaling>
          <c:orientation val="minMax"/>
          <c:max val="0.9"/>
        </c:scaling>
        <c:delete val="1"/>
        <c:axPos val="l"/>
        <c:numFmt formatCode="0%" sourceLinked="1"/>
        <c:majorTickMark val="out"/>
        <c:minorTickMark val="none"/>
        <c:tickLblPos val="nextTo"/>
        <c:crossAx val="53803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Relationship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with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the non-Christian they</a:t>
            </a:r>
            <a:r>
              <a:rPr lang="en-US" sz="2000" b="1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 talked to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Christians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who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talked about</a:t>
            </a:r>
            <a:r>
              <a:rPr lang="en-US" sz="1200" i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Jesus with a non-Christian in the past five years</a:t>
            </a:r>
            <a:endParaRPr lang="en-US" sz="12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English Christians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0.27</c:v>
                </c:pt>
                <c:pt idx="1">
                  <c:v>0.25</c:v>
                </c:pt>
                <c:pt idx="2">
                  <c:v>0.11</c:v>
                </c:pt>
                <c:pt idx="3">
                  <c:v>0.12</c:v>
                </c:pt>
                <c:pt idx="4">
                  <c:v>7.0000000000000007E-2</c:v>
                </c:pt>
                <c:pt idx="5">
                  <c:v>7.0000000000000007E-2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18-34 year olds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0.34</c:v>
                </c:pt>
                <c:pt idx="1">
                  <c:v>0.35</c:v>
                </c:pt>
                <c:pt idx="2">
                  <c:v>0.13</c:v>
                </c:pt>
                <c:pt idx="3">
                  <c:v>0.15</c:v>
                </c:pt>
                <c:pt idx="4">
                  <c:v>0.06</c:v>
                </c:pt>
                <c:pt idx="5">
                  <c:v>0.06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35+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family</c:v>
                </c:pt>
                <c:pt idx="1">
                  <c:v>friend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0.25</c:v>
                </c:pt>
                <c:pt idx="1">
                  <c:v>0.22</c:v>
                </c:pt>
                <c:pt idx="2">
                  <c:v>0.11</c:v>
                </c:pt>
                <c:pt idx="3">
                  <c:v>0.12</c:v>
                </c:pt>
                <c:pt idx="4">
                  <c:v>7.0000000000000007E-2</c:v>
                </c:pt>
                <c:pt idx="5">
                  <c:v>0.08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7446880"/>
        <c:axId val="7447272"/>
      </c:barChart>
      <c:catAx>
        <c:axId val="744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47272"/>
        <c:crosses val="autoZero"/>
        <c:auto val="1"/>
        <c:lblAlgn val="ctr"/>
        <c:lblOffset val="100"/>
        <c:noMultiLvlLbl val="0"/>
      </c:catAx>
      <c:valAx>
        <c:axId val="7447272"/>
        <c:scaling>
          <c:orientation val="minMax"/>
          <c:max val="0.9"/>
        </c:scaling>
        <c:delete val="1"/>
        <c:axPos val="l"/>
        <c:numFmt formatCode="0%" sourceLinked="1"/>
        <c:majorTickMark val="out"/>
        <c:minorTickMark val="none"/>
        <c:tickLblPos val="nextTo"/>
        <c:crossAx val="744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Personal</a:t>
            </a:r>
            <a:r>
              <a:rPr lang="en-US" sz="2000" b="1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Faith Journey Descriptions</a:t>
            </a:r>
            <a:r>
              <a:rPr lang="en-US" sz="1800" b="1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sz="1800" b="1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800" b="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personal faith journey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Growing up in a Christian family</c:v>
                </c:pt>
                <c:pt idx="1">
                  <c:v>A journey over time</c:v>
                </c:pt>
                <c:pt idx="2">
                  <c:v>Several key decisions</c:v>
                </c:pt>
                <c:pt idx="3">
                  <c:v>One sudden decision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0.41899999999999998</c:v>
                </c:pt>
                <c:pt idx="1">
                  <c:v>0.22700000000000001</c:v>
                </c:pt>
                <c:pt idx="2">
                  <c:v>0.17899999999999999</c:v>
                </c:pt>
                <c:pt idx="3">
                  <c:v>0.14799999999999999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5"/>
        <c:axId val="7448448"/>
        <c:axId val="7448056"/>
      </c:barChart>
      <c:valAx>
        <c:axId val="7448056"/>
        <c:scaling>
          <c:orientation val="minMax"/>
          <c:max val="0.8"/>
        </c:scaling>
        <c:delete val="1"/>
        <c:axPos val="r"/>
        <c:numFmt formatCode="0%" sourceLinked="1"/>
        <c:majorTickMark val="out"/>
        <c:minorTickMark val="none"/>
        <c:tickLblPos val="nextTo"/>
        <c:crossAx val="7448448"/>
        <c:crosses val="max"/>
        <c:crossBetween val="between"/>
      </c:valAx>
      <c:catAx>
        <c:axId val="744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48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Personal</a:t>
            </a:r>
            <a:r>
              <a:rPr lang="en-US" sz="2000" b="1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 Faith Journey Descriptions</a:t>
            </a:r>
            <a:r>
              <a:rPr lang="en-US" sz="1800" b="1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1800" b="1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400" b="0" i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</a:t>
            </a:r>
            <a:r>
              <a:rPr lang="en-US" sz="1400" b="0" i="1" baseline="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800" b="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personal faith journey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Growing up in a Christian family</c:v>
                </c:pt>
                <c:pt idx="1">
                  <c:v>A journey over time</c:v>
                </c:pt>
                <c:pt idx="2">
                  <c:v>Several key decisions</c:v>
                </c:pt>
                <c:pt idx="3">
                  <c:v>One sudden decision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0.41399999999999998</c:v>
                </c:pt>
                <c:pt idx="1">
                  <c:v>0.23100000000000001</c:v>
                </c:pt>
                <c:pt idx="2">
                  <c:v>0.17799999999999999</c:v>
                </c:pt>
                <c:pt idx="3">
                  <c:v>0.14899999999999999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5"/>
        <c:axId val="696099000"/>
        <c:axId val="696098608"/>
      </c:barChart>
      <c:valAx>
        <c:axId val="696098608"/>
        <c:scaling>
          <c:orientation val="minMax"/>
          <c:max val="0.8"/>
        </c:scaling>
        <c:delete val="1"/>
        <c:axPos val="r"/>
        <c:numFmt formatCode="0%" sourceLinked="1"/>
        <c:majorTickMark val="out"/>
        <c:minorTickMark val="none"/>
        <c:tickLblPos val="nextTo"/>
        <c:crossAx val="696099000"/>
        <c:crosses val="max"/>
        <c:crossBetween val="between"/>
      </c:valAx>
      <c:catAx>
        <c:axId val="696099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960986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Personal</a:t>
            </a:r>
            <a:r>
              <a:rPr lang="en-US" sz="2000" b="1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Faith Journey Descriptions</a:t>
            </a:r>
            <a:r>
              <a:rPr lang="en-US" sz="1800" b="1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sz="1800" b="1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% among non-</a:t>
            </a:r>
            <a:r>
              <a:rPr lang="en-US" sz="1400" b="0" i="1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800" b="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faith journey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4C3D7885-A8CE-4CC7-8F45-E264A403A197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34AEE20-1A47-4CB0-BEC3-86F0BDD1ADDF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39CBF9C-9165-4030-A311-C76628C40FCD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BA65032-5EF1-4F5C-9EA5-329672F7C985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Growing up in a Christian family</c:v>
                </c:pt>
                <c:pt idx="1">
                  <c:v>a journey or process</c:v>
                </c:pt>
                <c:pt idx="2">
                  <c:v>Several key decisions</c:v>
                </c:pt>
                <c:pt idx="3">
                  <c:v>One sudden decision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0.72</c:v>
                </c:pt>
                <c:pt idx="1">
                  <c:v>0.08</c:v>
                </c:pt>
                <c:pt idx="2">
                  <c:v>0.04</c:v>
                </c:pt>
                <c:pt idx="3">
                  <c:v>0.02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5"/>
        <c:axId val="696100176"/>
        <c:axId val="696099784"/>
      </c:barChart>
      <c:valAx>
        <c:axId val="69609978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696100176"/>
        <c:crosses val="max"/>
        <c:crossBetween val="between"/>
      </c:valAx>
      <c:catAx>
        <c:axId val="696100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960997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pract. Christian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0.14000000000000001</c:v>
                </c:pt>
                <c:pt idx="5">
                  <c:v>0.21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4"/>
              <c:layout>
                <c:manualLayout>
                  <c:x val="-8.9380750716332304E-17"/>
                  <c:y val="4.7827233322219102E-2"/>
                </c:manualLayout>
              </c:layout>
              <c:tx>
                <c:rich>
                  <a:bodyPr/>
                  <a:lstStyle/>
                  <a:p>
                    <a:fld id="{ED352D2C-4A03-48C4-BF4B-D201321EC176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1.6E-2</c:v>
                </c:pt>
                <c:pt idx="1">
                  <c:v>1.4999999999999999E-2</c:v>
                </c:pt>
                <c:pt idx="2">
                  <c:v>1.4999999999999999E-2</c:v>
                </c:pt>
                <c:pt idx="3">
                  <c:v>1.4999999999999999E-2</c:v>
                </c:pt>
                <c:pt idx="4">
                  <c:v>8.0000000000000002E-3</c:v>
                </c:pt>
                <c:pt idx="5">
                  <c:v>2.5999999999999999E-2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40"/>
        <c:axId val="534679512"/>
        <c:axId val="534679120"/>
      </c:barChart>
      <c:catAx>
        <c:axId val="534679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79120"/>
        <c:crosses val="autoZero"/>
        <c:auto val="1"/>
        <c:lblAlgn val="ctr"/>
        <c:lblOffset val="100"/>
        <c:noMultiLvlLbl val="0"/>
      </c:catAx>
      <c:valAx>
        <c:axId val="53467912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534679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Personal</a:t>
            </a:r>
            <a:r>
              <a:rPr lang="en-US" sz="2000" b="1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 Faith Journey Descriptions</a:t>
            </a:r>
            <a:r>
              <a:rPr lang="en-US" sz="1800" b="1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1800" b="1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400" b="0" i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% among English non-</a:t>
            </a:r>
            <a:r>
              <a:rPr lang="en-US" sz="1400" b="0" i="1" baseline="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400" b="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faith journey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77FED8DA-E0BF-4DD6-921B-6235173A1C42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Growing up in a Christian family</c:v>
                </c:pt>
                <c:pt idx="1">
                  <c:v>Several key decisions</c:v>
                </c:pt>
                <c:pt idx="2">
                  <c:v>a journey or process</c:v>
                </c:pt>
                <c:pt idx="3">
                  <c:v>One sudden decision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0.73</c:v>
                </c:pt>
                <c:pt idx="1">
                  <c:v>0.04</c:v>
                </c:pt>
                <c:pt idx="2">
                  <c:v>0.08</c:v>
                </c:pt>
                <c:pt idx="3">
                  <c:v>0.02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5"/>
        <c:axId val="696101352"/>
        <c:axId val="696100960"/>
      </c:barChart>
      <c:valAx>
        <c:axId val="696100960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696101352"/>
        <c:crosses val="max"/>
        <c:crossBetween val="between"/>
      </c:valAx>
      <c:catAx>
        <c:axId val="696101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96100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latin typeface="Arial" panose="020B0604020202020204" pitchFamily="34" charset="0"/>
              </a:rPr>
              <a:t>Relationship with </a:t>
            </a:r>
            <a:r>
              <a:rPr lang="en-US" sz="2000" b="1" dirty="0" smtClean="0">
                <a:latin typeface="Arial" panose="020B0604020202020204" pitchFamily="34" charset="0"/>
              </a:rPr>
              <a:t>the Person </a:t>
            </a:r>
            <a:r>
              <a:rPr lang="en-US" sz="2000" b="1" dirty="0">
                <a:latin typeface="Arial" panose="020B0604020202020204" pitchFamily="34" charset="0"/>
              </a:rPr>
              <a:t>who Introduced </a:t>
            </a:r>
            <a:r>
              <a:rPr lang="en-US" sz="2000" b="1" dirty="0" smtClean="0">
                <a:latin typeface="Arial" panose="020B0604020202020204" pitchFamily="34" charset="0"/>
              </a:rPr>
              <a:t>them </a:t>
            </a:r>
            <a:r>
              <a:rPr lang="en-US" sz="2000" b="1" dirty="0">
                <a:latin typeface="Arial" panose="020B0604020202020204" pitchFamily="34" charset="0"/>
              </a:rPr>
              <a:t>to Jesus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UK practising Christians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57B5084-5D83-4B40-B722-65C3BBA23B9D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D8BE690-6198-4761-B0A9-9A350228FA1A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788767D-B423-434F-BBA1-5AF1033795D2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family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0.44400000000000001</c:v>
                </c:pt>
                <c:pt idx="1">
                  <c:v>0.17199999999999999</c:v>
                </c:pt>
                <c:pt idx="2">
                  <c:v>0.161</c:v>
                </c:pt>
                <c:pt idx="3">
                  <c:v>6.4000000000000001E-2</c:v>
                </c:pt>
                <c:pt idx="4">
                  <c:v>6.3E-2</c:v>
                </c:pt>
                <c:pt idx="5">
                  <c:v>2.8000000000000001E-2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 non-practising Christians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F8E3DED-2283-48D4-8FFC-C1ACF65DFAFC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1.13730351962305E-3"/>
                  <c:y val="-2.6049458810140699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409F4F1-0CD5-4007-A95B-9B34C27D8D7A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family</c:v>
                </c:pt>
                <c:pt idx="2">
                  <c:v>acquaintance</c:v>
                </c:pt>
                <c:pt idx="3">
                  <c:v>workmate</c:v>
                </c:pt>
                <c:pt idx="4">
                  <c:v>stranger</c:v>
                </c:pt>
                <c:pt idx="5">
                  <c:v>neighbour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0.36799999999999999</c:v>
                </c:pt>
                <c:pt idx="1">
                  <c:v>0.23499999999999999</c:v>
                </c:pt>
                <c:pt idx="2">
                  <c:v>0.17</c:v>
                </c:pt>
                <c:pt idx="3">
                  <c:v>8.5999999999999993E-2</c:v>
                </c:pt>
                <c:pt idx="4">
                  <c:v>6.0999999999999999E-2</c:v>
                </c:pt>
                <c:pt idx="5">
                  <c:v>4.3999999999999997E-2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233830480"/>
        <c:axId val="233830872"/>
      </c:barChart>
      <c:catAx>
        <c:axId val="23383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3830872"/>
        <c:crosses val="autoZero"/>
        <c:auto val="1"/>
        <c:lblAlgn val="ctr"/>
        <c:lblOffset val="100"/>
        <c:noMultiLvlLbl val="0"/>
      </c:catAx>
      <c:valAx>
        <c:axId val="233830872"/>
        <c:scaling>
          <c:orientation val="minMax"/>
          <c:max val="0.7"/>
        </c:scaling>
        <c:delete val="1"/>
        <c:axPos val="l"/>
        <c:numFmt formatCode="0%" sourceLinked="1"/>
        <c:majorTickMark val="out"/>
        <c:minorTickMark val="none"/>
        <c:tickLblPos val="nextTo"/>
        <c:crossAx val="23383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Relationship with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the Person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who Introduced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them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to Jesus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English practising Christians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788B1FF8-0B0E-411B-8215-77187475AD1E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30702B1-6E47-4FED-B52E-62C20486D67B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7270FB1E-62F7-41FD-97D5-28A1BBEC40BA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family</c:v>
                </c:pt>
                <c:pt idx="2">
                  <c:v>acquaintance</c:v>
                </c:pt>
                <c:pt idx="3">
                  <c:v>stranger</c:v>
                </c:pt>
                <c:pt idx="4">
                  <c:v>workmate</c:v>
                </c:pt>
                <c:pt idx="5">
                  <c:v>neighbour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0.435</c:v>
                </c:pt>
                <c:pt idx="1">
                  <c:v>0.17699999999999999</c:v>
                </c:pt>
                <c:pt idx="2">
                  <c:v>0.153</c:v>
                </c:pt>
                <c:pt idx="3">
                  <c:v>6.5000000000000002E-2</c:v>
                </c:pt>
                <c:pt idx="4">
                  <c:v>7.0000000000000007E-2</c:v>
                </c:pt>
                <c:pt idx="5">
                  <c:v>3.3000000000000002E-2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English non-practising Christians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451186BE-D257-4B12-A625-F073DD277055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D9F4837-0212-41DF-9BF8-C61BD59C3E55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friend</c:v>
                </c:pt>
                <c:pt idx="1">
                  <c:v>family</c:v>
                </c:pt>
                <c:pt idx="2">
                  <c:v>acquaintance</c:v>
                </c:pt>
                <c:pt idx="3">
                  <c:v>stranger</c:v>
                </c:pt>
                <c:pt idx="4">
                  <c:v>workmate</c:v>
                </c:pt>
                <c:pt idx="5">
                  <c:v>neighbour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0.38</c:v>
                </c:pt>
                <c:pt idx="1">
                  <c:v>0.22</c:v>
                </c:pt>
                <c:pt idx="2">
                  <c:v>0.16</c:v>
                </c:pt>
                <c:pt idx="3">
                  <c:v>0.06</c:v>
                </c:pt>
                <c:pt idx="4">
                  <c:v>0.1</c:v>
                </c:pt>
                <c:pt idx="5">
                  <c:v>0.04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233831656"/>
        <c:axId val="233832048"/>
      </c:barChart>
      <c:catAx>
        <c:axId val="23383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3832048"/>
        <c:crosses val="autoZero"/>
        <c:auto val="1"/>
        <c:lblAlgn val="ctr"/>
        <c:lblOffset val="100"/>
        <c:noMultiLvlLbl val="0"/>
      </c:catAx>
      <c:valAx>
        <c:axId val="233832048"/>
        <c:scaling>
          <c:orientation val="minMax"/>
          <c:max val="0.7"/>
        </c:scaling>
        <c:delete val="1"/>
        <c:axPos val="l"/>
        <c:numFmt formatCode="0%" sourceLinked="1"/>
        <c:majorTickMark val="out"/>
        <c:minorTickMark val="none"/>
        <c:tickLblPos val="nextTo"/>
        <c:crossAx val="233831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 Thin" panose="020B0403020202020204" pitchFamily="34" charset="0"/>
                <a:ea typeface="+mn-ea"/>
                <a:cs typeface="+mn-cs"/>
              </a:defRPr>
            </a:pP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% among UK </a:t>
            </a:r>
            <a:r>
              <a:rPr lang="en-US" sz="1400" b="0" i="1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Christians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HelveticaNeueLT Std Thin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 of relationship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6773504273504296E-3"/>
                  <c:y val="-1.167456998284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0CE62B2-2DD8-4B5F-8B09-4FAD8248932F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58653846153846"/>
                      <c:h val="9.919018012390672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more than 10 years older</c:v>
                </c:pt>
                <c:pt idx="1">
                  <c:v>more than 10 years younger</c:v>
                </c:pt>
                <c:pt idx="2">
                  <c:v>about the same age</c:v>
                </c:pt>
                <c:pt idx="3">
                  <c:v>not sure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0.104</c:v>
                </c:pt>
                <c:pt idx="1">
                  <c:v>0.39500000000000002</c:v>
                </c:pt>
                <c:pt idx="2">
                  <c:v>0.219</c:v>
                </c:pt>
                <c:pt idx="3">
                  <c:v>0.28199999999999997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 Thin" panose="020B0403020202020204" pitchFamily="34" charset="0"/>
                <a:ea typeface="+mn-ea"/>
                <a:cs typeface="+mn-cs"/>
              </a:defRPr>
            </a:pP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% among UK non-</a:t>
            </a:r>
            <a:r>
              <a:rPr lang="en-US" sz="1400" b="0" i="1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Christians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HelveticaNeueLT Std Thin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 of relationship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6773504273504296E-3"/>
                  <c:y val="-1.167456998284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FFA5196-691E-40C5-841E-D0ED55AAD63D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58653846153846"/>
                      <c:h val="9.919018012390672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more than 10 years older</c:v>
                </c:pt>
                <c:pt idx="1">
                  <c:v>more than 10 years younger</c:v>
                </c:pt>
                <c:pt idx="2">
                  <c:v>about the same age</c:v>
                </c:pt>
                <c:pt idx="3">
                  <c:v>don't know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0.41</c:v>
                </c:pt>
                <c:pt idx="1">
                  <c:v>0.1</c:v>
                </c:pt>
                <c:pt idx="2">
                  <c:v>0.41</c:v>
                </c:pt>
                <c:pt idx="3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 Thin" panose="020B0403020202020204" pitchFamily="34" charset="0"/>
                <a:ea typeface="+mn-ea"/>
                <a:cs typeface="+mn-cs"/>
              </a:defRPr>
            </a:pPr>
            <a:r>
              <a:rPr lang="en-US" sz="1400" b="0" i="1" baseline="0" dirty="0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% among English </a:t>
            </a:r>
            <a:r>
              <a:rPr lang="en-US" sz="1400" b="0" i="1" baseline="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Christians</a:t>
            </a:r>
            <a:endParaRPr lang="en-US" sz="16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HelveticaNeueLT Std Thin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 of relationship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6773504273504296E-3"/>
                  <c:y val="-1.167456998284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4A97B12-4C76-4C83-A7DF-44A7EBEE33A5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58653846153846"/>
                      <c:h val="9.919018012390672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more than 10 years older</c:v>
                </c:pt>
                <c:pt idx="1">
                  <c:v>more than 10 years younger</c:v>
                </c:pt>
                <c:pt idx="2">
                  <c:v>about the same age</c:v>
                </c:pt>
                <c:pt idx="3">
                  <c:v>not sure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0.40300000000000002</c:v>
                </c:pt>
                <c:pt idx="2">
                  <c:v>0.22500000000000001</c:v>
                </c:pt>
                <c:pt idx="3">
                  <c:v>0.28299999999999997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 Thin" panose="020B0403020202020204" pitchFamily="34" charset="0"/>
                <a:ea typeface="+mn-ea"/>
                <a:cs typeface="+mn-cs"/>
              </a:defRPr>
            </a:pPr>
            <a:r>
              <a:rPr lang="en-US" sz="1400" b="0" i="1" baseline="0" dirty="0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% among English non-</a:t>
            </a:r>
            <a:r>
              <a:rPr lang="en-US" sz="1400" b="0" i="1" baseline="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practising</a:t>
            </a:r>
            <a:r>
              <a:rPr lang="en-US" sz="1400" b="0" i="1" baseline="0" dirty="0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Christians</a:t>
            </a:r>
            <a:endParaRPr lang="en-US" sz="16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HelveticaNeueLT Std Thin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 of relationship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6773504273504296E-3"/>
                  <c:y val="-1.167456998284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679BB61-54FD-4EF2-963E-B7916DF6F803}" type="PERCENTAG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58653846153846"/>
                      <c:h val="9.919018012390672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more than 10 years older</c:v>
                </c:pt>
                <c:pt idx="1">
                  <c:v>more than 10 years younger</c:v>
                </c:pt>
                <c:pt idx="2">
                  <c:v>about the same age</c:v>
                </c:pt>
                <c:pt idx="3">
                  <c:v>don't know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0.41</c:v>
                </c:pt>
                <c:pt idx="1">
                  <c:v>0.1</c:v>
                </c:pt>
                <c:pt idx="2">
                  <c:v>0.41</c:v>
                </c:pt>
                <c:pt idx="3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UK pract. Christian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0.09</c:v>
                </c:pt>
                <c:pt idx="1">
                  <c:v>0.11600000000000001</c:v>
                </c:pt>
                <c:pt idx="2">
                  <c:v>0.14099999999999999</c:v>
                </c:pt>
                <c:pt idx="3">
                  <c:v>0.16300000000000001</c:v>
                </c:pt>
                <c:pt idx="4">
                  <c:v>0.21</c:v>
                </c:pt>
                <c:pt idx="5">
                  <c:v>0.28000000000000003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34672064"/>
        <c:axId val="534673240"/>
      </c:barChart>
      <c:catAx>
        <c:axId val="53467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4673240"/>
        <c:crosses val="autoZero"/>
        <c:auto val="1"/>
        <c:lblAlgn val="ctr"/>
        <c:lblOffset val="100"/>
        <c:noMultiLvlLbl val="0"/>
      </c:catAx>
      <c:valAx>
        <c:axId val="53467324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53467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E1C45-6BD5-4EB5-B7D0-0DF4BC9ADC8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37702-49B7-4D9A-B1CA-CCE27DA1C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7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18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31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6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63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4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14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62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28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1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60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8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64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72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98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71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77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9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99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74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0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67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67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92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00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23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65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50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6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04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490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906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01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76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18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43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525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12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073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737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915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484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107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76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7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472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733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273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018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226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128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972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401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617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30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8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774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950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5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085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752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2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748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401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949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Practising</a:t>
            </a:r>
            <a:r>
              <a:rPr lang="en-US" dirty="0" smtClean="0"/>
              <a:t> Christian data from over sample.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Non-</a:t>
            </a:r>
            <a:r>
              <a:rPr lang="en-US" dirty="0" err="1" smtClean="0"/>
              <a:t>practising</a:t>
            </a:r>
            <a:r>
              <a:rPr lang="en-US" baseline="0" dirty="0" smtClean="0"/>
              <a:t> Christian data from main sample.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340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11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75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226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480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841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891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008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344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32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33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509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00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75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736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4170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84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550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7618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531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5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37702-49B7-4D9A-B1CA-CCE27DA1CF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4A22D4F-162B-4F42-836B-D1CCEA1686F3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492873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01AC322-8E50-4546-ACB1-68274F783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743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A07B25C-E92D-430B-8EF9-48538A8C551A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2" y="6492873"/>
            <a:ext cx="2743200" cy="365125"/>
          </a:xfrm>
          <a:prstGeom prst="rect">
            <a:avLst/>
          </a:prstGeom>
        </p:spPr>
        <p:txBody>
          <a:bodyPr/>
          <a:lstStyle/>
          <a:p>
            <a:fld id="{101AC322-8E50-4546-ACB1-68274F78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9764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A248C44-E0D3-47B7-ACF2-611B75080080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2" y="649287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01AC322-8E50-4546-ACB1-68274F7832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38768"/>
      </p:ext>
    </p:extLst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EAC0493-14F6-45AF-95F6-85710F83F8EB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492873"/>
            <a:ext cx="2743200" cy="365125"/>
          </a:xfrm>
          <a:prstGeom prst="rect">
            <a:avLst/>
          </a:prstGeom>
        </p:spPr>
        <p:txBody>
          <a:bodyPr/>
          <a:lstStyle/>
          <a:p>
            <a:fld id="{101AC322-8E50-4546-ACB1-68274F78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75175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EA8523E-8654-400D-804A-C490DF69405D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2873"/>
            <a:ext cx="2743200" cy="365125"/>
          </a:xfrm>
          <a:prstGeom prst="rect">
            <a:avLst/>
          </a:prstGeom>
        </p:spPr>
        <p:txBody>
          <a:bodyPr/>
          <a:lstStyle/>
          <a:p>
            <a:fld id="{101AC322-8E50-4546-ACB1-68274F78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0854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3D1A821-AF96-4637-99B8-BCD7CD795B14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86524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01AC322-8E50-4546-ACB1-68274F7832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967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316" y="1825625"/>
            <a:ext cx="8454483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2E815C3-A5C2-4261-92DC-DF3B0300D005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599" y="6492873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01AC322-8E50-4546-ACB1-68274F7832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477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020300" cy="628650"/>
          </a:xfrm>
        </p:spPr>
        <p:txBody>
          <a:bodyPr>
            <a:normAutofit/>
          </a:bodyPr>
          <a:lstStyle>
            <a:lvl1pPr algn="r">
              <a:defRPr sz="24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F98F362-0127-4D21-9478-A2BB34AC0A7F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352549"/>
            <a:ext cx="10515600" cy="48244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8200" y="726397"/>
            <a:ext cx="10515600" cy="528405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HelveticaNeueLT Std Thin" panose="020B0403020202020204" pitchFamily="34" charset="0"/>
              </a:defRPr>
            </a:lvl2pPr>
            <a:lvl3pPr>
              <a:defRPr>
                <a:latin typeface="HelveticaNeueLT Std Thin" panose="020B0403020202020204" pitchFamily="34" charset="0"/>
              </a:defRPr>
            </a:lvl3pPr>
            <a:lvl4pPr>
              <a:defRPr>
                <a:latin typeface="HelveticaNeueLT Std Thin" panose="020B0403020202020204" pitchFamily="34" charset="0"/>
              </a:defRPr>
            </a:lvl4pPr>
            <a:lvl5pPr>
              <a:defRPr>
                <a:latin typeface="HelveticaNeueLT Std Thin" panose="020B04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610602" y="6492873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01AC322-8E50-4546-ACB1-68274F783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8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9FA2BA2-E028-481A-ABE9-BB9A5CF16650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492873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01AC322-8E50-4546-ACB1-68274F783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84230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6FBE1FD-E12B-4D79-9769-4D37F316AEE8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2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01AC322-8E50-4546-ACB1-68274F78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0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877EF62-2C3B-481E-8C46-0A8A327CD90A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2188" y="6496050"/>
            <a:ext cx="2743200" cy="365125"/>
          </a:xfrm>
          <a:prstGeom prst="rect">
            <a:avLst/>
          </a:prstGeom>
        </p:spPr>
        <p:txBody>
          <a:bodyPr/>
          <a:lstStyle/>
          <a:p>
            <a:fld id="{101AC322-8E50-4546-ACB1-68274F78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6691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1BE208-F593-4B5C-8380-7D3D82913081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2" y="6492873"/>
            <a:ext cx="2743200" cy="365125"/>
          </a:xfrm>
          <a:prstGeom prst="rect">
            <a:avLst/>
          </a:prstGeom>
        </p:spPr>
        <p:txBody>
          <a:bodyPr/>
          <a:lstStyle/>
          <a:p>
            <a:fld id="{101AC322-8E50-4546-ACB1-68274F78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5553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D424B6C-FDB6-4772-85D1-176B87D5BA67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2" y="6492873"/>
            <a:ext cx="2743200" cy="365125"/>
          </a:xfrm>
          <a:prstGeom prst="rect">
            <a:avLst/>
          </a:prstGeom>
        </p:spPr>
        <p:txBody>
          <a:bodyPr/>
          <a:lstStyle/>
          <a:p>
            <a:fld id="{101AC322-8E50-4546-ACB1-68274F78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67579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6492874"/>
            <a:ext cx="12192000" cy="3651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2043C59-C137-4DB7-A5F6-67D20476E8D0}" type="datetime3">
              <a:rPr lang="en-US" smtClean="0"/>
              <a:pPr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pic>
        <p:nvPicPr>
          <p:cNvPr id="7" name="Picture 5" descr="Barna_logo_red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62" y="0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2" y="6492873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01AC322-8E50-4546-ACB1-68274F7832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med">
    <p:split orient="vert"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100000"/>
        </a:lnSpc>
        <a:spcBef>
          <a:spcPts val="1000"/>
        </a:spcBef>
        <a:buClr>
          <a:srgbClr val="D03138"/>
        </a:buClr>
        <a:buSzPct val="90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69963" indent="-457200" algn="l" defTabSz="914400" rtl="0" eaLnBrk="1" latinLnBrk="0" hangingPunct="1">
        <a:lnSpc>
          <a:spcPct val="100000"/>
        </a:lnSpc>
        <a:spcBef>
          <a:spcPts val="500"/>
        </a:spcBef>
        <a:buClr>
          <a:srgbClr val="D03138"/>
        </a:buClr>
        <a:buSzPct val="90000"/>
        <a:buFont typeface="Wingdings" panose="05000000000000000000" pitchFamily="2" charset="2"/>
        <a:buChar char="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04913" indent="-234950" algn="l" defTabSz="914400" rtl="0" eaLnBrk="1" latinLnBrk="0" hangingPunct="1">
        <a:lnSpc>
          <a:spcPct val="100000"/>
        </a:lnSpc>
        <a:spcBef>
          <a:spcPts val="500"/>
        </a:spcBef>
        <a:buClr>
          <a:srgbClr val="D03138"/>
        </a:buClr>
        <a:buSzPct val="12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62113" indent="-290513" algn="l" defTabSz="914400" rtl="0" eaLnBrk="1" latinLnBrk="0" hangingPunct="1">
        <a:lnSpc>
          <a:spcPct val="100000"/>
        </a:lnSpc>
        <a:spcBef>
          <a:spcPts val="500"/>
        </a:spcBef>
        <a:buClr>
          <a:srgbClr val="D03138"/>
        </a:buClr>
        <a:buSzPct val="125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63750" indent="-234950" algn="l" defTabSz="914400" rtl="0" eaLnBrk="1" latinLnBrk="0" hangingPunct="1">
        <a:lnSpc>
          <a:spcPct val="100000"/>
        </a:lnSpc>
        <a:spcBef>
          <a:spcPts val="500"/>
        </a:spcBef>
        <a:buClr>
          <a:srgbClr val="D03138"/>
        </a:buClr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9.xml"/><Relationship Id="rId4" Type="http://schemas.openxmlformats.org/officeDocument/2006/relationships/chart" Target="../charts/chart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5.xml"/><Relationship Id="rId4" Type="http://schemas.openxmlformats.org/officeDocument/2006/relationships/chart" Target="../charts/chart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8.xml"/><Relationship Id="rId4" Type="http://schemas.openxmlformats.org/officeDocument/2006/relationships/chart" Target="../charts/chart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1.xml"/><Relationship Id="rId4" Type="http://schemas.openxmlformats.org/officeDocument/2006/relationships/chart" Target="../charts/chart6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4.xml"/><Relationship Id="rId4" Type="http://schemas.openxmlformats.org/officeDocument/2006/relationships/chart" Target="../charts/chart6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6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0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2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3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4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6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t="-1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" y="1881061"/>
            <a:ext cx="11353800" cy="2459038"/>
          </a:xfrm>
        </p:spPr>
        <p:txBody>
          <a:bodyPr>
            <a:normAutofit/>
          </a:bodyPr>
          <a:lstStyle/>
          <a:p>
            <a:pPr algn="r"/>
            <a:r>
              <a:rPr lang="en-US" sz="4400" b="1" dirty="0" smtClean="0"/>
              <a:t>Perceptions of</a:t>
            </a:r>
            <a:br>
              <a:rPr lang="en-US" sz="4400" b="1" dirty="0" smtClean="0"/>
            </a:br>
            <a:r>
              <a:rPr lang="en-US" sz="4400" b="1" dirty="0" smtClean="0"/>
              <a:t>Jesus, Christians &amp; Evangelism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3445" y="4419398"/>
            <a:ext cx="7912281" cy="439814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Findings by Barna Group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D1A2-8BD3-46EE-B976-0E39C24BA8E2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" y="4219772"/>
            <a:ext cx="3850690" cy="2416698"/>
            <a:chOff x="-192408" y="3822000"/>
            <a:chExt cx="4840609" cy="3037972"/>
          </a:xfrm>
        </p:grpSpPr>
        <p:sp>
          <p:nvSpPr>
            <p:cNvPr id="5" name="Rectangle 4"/>
            <p:cNvSpPr/>
            <p:nvPr/>
          </p:nvSpPr>
          <p:spPr>
            <a:xfrm>
              <a:off x="-192408" y="3822000"/>
              <a:ext cx="4840609" cy="3037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34728" y="4448055"/>
              <a:ext cx="3107167" cy="1755489"/>
              <a:chOff x="5242972" y="1485508"/>
              <a:chExt cx="4729495" cy="2672073"/>
            </a:xfrm>
            <a:solidFill>
              <a:schemeClr val="bg1"/>
            </a:solidFill>
          </p:grpSpPr>
          <p:pic>
            <p:nvPicPr>
              <p:cNvPr id="12" name="Picture 11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3647" y="1665908"/>
                <a:ext cx="3061647" cy="1516427"/>
              </a:xfrm>
              <a:prstGeom prst="rect">
                <a:avLst/>
              </a:prstGeom>
              <a:grpFill/>
              <a:extLst>
                <a:ext uri="{FAA26D3D-D897-4be2-8F04-BA451C77F1D7}">
                  <ma14:placeholderFlag xmlns:ma14="http://schemas.microsoft.com/office/mac/drawingml/2011/main" xmlns=""/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2972" y="1485508"/>
                <a:ext cx="1304490" cy="1778365"/>
              </a:xfrm>
              <a:prstGeom prst="rect">
                <a:avLst/>
              </a:prstGeom>
              <a:grpFill/>
              <a:extLst>
                <a:ext uri="{FAA26D3D-D897-4be2-8F04-BA451C77F1D7}">
                  <ma14:placeholderFlag xmlns:ma14="http://schemas.microsoft.com/office/mac/drawingml/2011/main" xmlns=""/>
                </a:ext>
              </a:ex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99024" y="3395602"/>
                <a:ext cx="4273443" cy="761979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/>
                </a:ext>
              </a:extLst>
            </p:spPr>
          </p:pic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348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41987" cy="1600200"/>
          </a:xfrm>
        </p:spPr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Research Study Overview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600635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3932237" cy="44021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Defining the English Audience</a:t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dirty="0" smtClean="0">
              <a:solidFill>
                <a:schemeClr val="bg1"/>
              </a:solidFill>
            </a:endParaRPr>
          </a:p>
          <a:p>
            <a:pPr marL="285750" lvl="1" indent="-285750">
              <a:spcBef>
                <a:spcPts val="1000"/>
              </a:spcBef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800" b="1" i="1" dirty="0" err="1" smtClean="0">
                <a:solidFill>
                  <a:schemeClr val="bg1"/>
                </a:solidFill>
              </a:rPr>
              <a:t>practising</a:t>
            </a:r>
            <a:r>
              <a:rPr lang="en-US" sz="1800" b="1" i="1" dirty="0" smtClean="0">
                <a:solidFill>
                  <a:schemeClr val="bg1"/>
                </a:solidFill>
              </a:rPr>
              <a:t> Christians </a:t>
            </a:r>
            <a:r>
              <a:rPr lang="en-US" sz="1800" dirty="0" smtClean="0">
                <a:solidFill>
                  <a:schemeClr val="bg1"/>
                </a:solidFill>
              </a:rPr>
              <a:t>identify as “Christian” but also report praying, reading the Bible and attending a church service at least monthly (</a:t>
            </a:r>
            <a:r>
              <a:rPr lang="en-US" sz="1800" dirty="0">
                <a:solidFill>
                  <a:schemeClr val="bg1"/>
                </a:solidFill>
              </a:rPr>
              <a:t>9</a:t>
            </a:r>
            <a:r>
              <a:rPr lang="en-US" sz="1800" dirty="0" smtClean="0">
                <a:solidFill>
                  <a:schemeClr val="bg1"/>
                </a:solidFill>
              </a:rPr>
              <a:t>%).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err="1" smtClean="0">
                <a:solidFill>
                  <a:schemeClr val="bg1"/>
                </a:solidFill>
              </a:rPr>
              <a:t>Practising</a:t>
            </a:r>
            <a:r>
              <a:rPr lang="en-US" sz="1800" dirty="0" smtClean="0">
                <a:solidFill>
                  <a:schemeClr val="bg1"/>
                </a:solidFill>
              </a:rPr>
              <a:t> Christian is not specific to any denomination.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AD70-BEBA-486E-A8F0-FB8BDEA8678A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58683" y="5006898"/>
            <a:ext cx="2252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600" b="1" i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8029" y="451028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non-</a:t>
            </a:r>
            <a:r>
              <a:rPr lang="en-US" sz="1600" b="1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6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600" b="1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967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8261556"/>
              </p:ext>
            </p:extLst>
          </p:nvPr>
        </p:nvGraphicFramePr>
        <p:xfrm>
          <a:off x="935666" y="987425"/>
          <a:ext cx="10419722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Defining UK </a:t>
            </a:r>
            <a:r>
              <a:rPr lang="en-US" sz="1800" dirty="0" err="1" smtClean="0"/>
              <a:t>Practising</a:t>
            </a:r>
            <a:r>
              <a:rPr lang="en-US" sz="1800" dirty="0" smtClean="0"/>
              <a:t> Christians – Age Groups</a:t>
            </a:r>
            <a:endParaRPr lang="en-US" sz="1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696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888668"/>
              </p:ext>
            </p:extLst>
          </p:nvPr>
        </p:nvGraphicFramePr>
        <p:xfrm>
          <a:off x="935666" y="987425"/>
          <a:ext cx="10419722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Defining UK </a:t>
            </a:r>
            <a:r>
              <a:rPr lang="en-US" sz="1800" dirty="0" err="1" smtClean="0"/>
              <a:t>Practising</a:t>
            </a:r>
            <a:r>
              <a:rPr lang="en-US" sz="1800" dirty="0" smtClean="0"/>
              <a:t> Christians – Age Groups</a:t>
            </a:r>
            <a:endParaRPr lang="en-US" sz="1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0545" y="1849330"/>
            <a:ext cx="902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</a:rPr>
              <a:t>Total Population </a:t>
            </a:r>
            <a:r>
              <a:rPr lang="en-US" b="1" i="1" dirty="0" smtClean="0">
                <a:latin typeface="Arial" panose="020B0604020202020204" pitchFamily="34" charset="0"/>
              </a:rPr>
              <a:t>v.</a:t>
            </a:r>
            <a:r>
              <a:rPr lang="en-US" b="1" dirty="0" smtClean="0">
                <a:latin typeface="Arial" panose="020B0604020202020204" pitchFamily="34" charset="0"/>
              </a:rPr>
              <a:t>  </a:t>
            </a:r>
            <a:r>
              <a:rPr lang="en-US" b="1" dirty="0" err="1" smtClean="0">
                <a:latin typeface="Arial" panose="020B0604020202020204" pitchFamily="34" charset="0"/>
              </a:rPr>
              <a:t>Practising</a:t>
            </a:r>
            <a:r>
              <a:rPr lang="en-US" b="1" dirty="0" smtClean="0">
                <a:latin typeface="Arial" panose="020B0604020202020204" pitchFamily="34" charset="0"/>
              </a:rPr>
              <a:t> Christians as a percent of the total population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14188"/>
            <a:ext cx="7781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Arial" panose="020B0604020202020204" pitchFamily="34" charset="0"/>
              </a:rPr>
              <a:t>*</a:t>
            </a:r>
            <a:r>
              <a:rPr lang="en-US" sz="1100" i="1" dirty="0" err="1" smtClean="0">
                <a:latin typeface="Arial" panose="020B0604020202020204" pitchFamily="34" charset="0"/>
              </a:rPr>
              <a:t>practising</a:t>
            </a:r>
            <a:r>
              <a:rPr lang="en-US" sz="1100" i="1" dirty="0" smtClean="0">
                <a:latin typeface="Arial" panose="020B0604020202020204" pitchFamily="34" charset="0"/>
              </a:rPr>
              <a:t> Christian per cents add to greater than 10% due to rounding. </a:t>
            </a:r>
            <a:endParaRPr lang="en-US" sz="11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008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859598"/>
              </p:ext>
            </p:extLst>
          </p:nvPr>
        </p:nvGraphicFramePr>
        <p:xfrm>
          <a:off x="935666" y="987425"/>
          <a:ext cx="10419722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Research Study Overview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Defining English </a:t>
            </a:r>
            <a:r>
              <a:rPr lang="en-US" sz="1800" dirty="0" err="1" smtClean="0">
                <a:solidFill>
                  <a:schemeClr val="bg1"/>
                </a:solidFill>
              </a:rPr>
              <a:t>Practising</a:t>
            </a:r>
            <a:r>
              <a:rPr lang="en-US" sz="1800" dirty="0" smtClean="0">
                <a:solidFill>
                  <a:schemeClr val="bg1"/>
                </a:solidFill>
              </a:rPr>
              <a:t> Christians – Age Groups</a:t>
            </a:r>
            <a:endParaRPr lang="en-US" sz="1800" i="1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18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142854"/>
              </p:ext>
            </p:extLst>
          </p:nvPr>
        </p:nvGraphicFramePr>
        <p:xfrm>
          <a:off x="935666" y="987425"/>
          <a:ext cx="10419722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Research Study Overview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Defining English </a:t>
            </a:r>
            <a:r>
              <a:rPr lang="en-US" sz="1800" dirty="0" err="1" smtClean="0">
                <a:solidFill>
                  <a:schemeClr val="bg1"/>
                </a:solidFill>
              </a:rPr>
              <a:t>Practising</a:t>
            </a:r>
            <a:r>
              <a:rPr lang="en-US" sz="1800" dirty="0" smtClean="0">
                <a:solidFill>
                  <a:schemeClr val="bg1"/>
                </a:solidFill>
              </a:rPr>
              <a:t> Christians – Age Groups</a:t>
            </a:r>
            <a:endParaRPr lang="en-US" sz="1800" i="1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0545" y="1849330"/>
            <a:ext cx="876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Total Population v.  </a:t>
            </a:r>
            <a:r>
              <a:rPr lang="en-US" i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Practising</a:t>
            </a:r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Christians as a percent of the total population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214188"/>
            <a:ext cx="7781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*</a:t>
            </a:r>
            <a:r>
              <a:rPr lang="en-US" sz="1100" i="1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100" i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 Christian per cents add to greater than 9% due to rounding. </a:t>
            </a:r>
            <a:endParaRPr lang="en-US" sz="11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4365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207599"/>
              </p:ext>
            </p:extLst>
          </p:nvPr>
        </p:nvGraphicFramePr>
        <p:xfrm>
          <a:off x="935666" y="987425"/>
          <a:ext cx="10419722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Defining the UK audience – The Nations</a:t>
            </a:r>
            <a:endParaRPr lang="en-US" sz="1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490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242600"/>
              </p:ext>
            </p:extLst>
          </p:nvPr>
        </p:nvGraphicFramePr>
        <p:xfrm>
          <a:off x="935666" y="987425"/>
          <a:ext cx="10419722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Defining UK </a:t>
            </a:r>
            <a:r>
              <a:rPr lang="en-US" sz="1800" dirty="0" err="1" smtClean="0"/>
              <a:t>Practising</a:t>
            </a:r>
            <a:r>
              <a:rPr lang="en-US" sz="1800" dirty="0" smtClean="0"/>
              <a:t> Christians – The Nations</a:t>
            </a:r>
            <a:endParaRPr lang="en-US" sz="1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91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Profile of UK Adults</a:t>
            </a:r>
            <a:endParaRPr lang="en-US" sz="1800" i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517881"/>
              </p:ext>
            </p:extLst>
          </p:nvPr>
        </p:nvGraphicFramePr>
        <p:xfrm>
          <a:off x="942681" y="1989058"/>
          <a:ext cx="2906283" cy="4182899"/>
        </p:xfrm>
        <a:graphic>
          <a:graphicData uri="http://schemas.openxmlformats.org/drawingml/2006/table">
            <a:tbl>
              <a:tblPr firstRow="1" firstCol="1">
                <a:tableStyleId>{F5AB1C69-6EDB-4FF4-983F-18BD219EF322}</a:tableStyleId>
              </a:tblPr>
              <a:tblGrid>
                <a:gridCol w="2083323"/>
                <a:gridCol w="822960"/>
              </a:tblGrid>
              <a:tr h="377072">
                <a:tc gridSpan="2"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Religious Identity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Christian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</a:rPr>
                        <a:t>58%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Atheist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Agnostic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Muslim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Hindu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Jewish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Buddhist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Sikh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Other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None of the above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56052"/>
              </p:ext>
            </p:extLst>
          </p:nvPr>
        </p:nvGraphicFramePr>
        <p:xfrm>
          <a:off x="3993079" y="1990986"/>
          <a:ext cx="5763663" cy="349415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047985"/>
                <a:gridCol w="659876"/>
                <a:gridCol w="1055802"/>
              </a:tblGrid>
              <a:tr h="411480">
                <a:tc gridSpan="3"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Level of Education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4173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  <a:latin typeface="Arial" panose="020B0604020202020204" pitchFamily="34" charset="0"/>
                        </a:rPr>
                        <a:t>all </a:t>
                      </a:r>
                      <a:r>
                        <a:rPr lang="en-GB" sz="1200" kern="1200" dirty="0" smtClean="0">
                          <a:effectLst/>
                          <a:latin typeface="Arial" panose="020B0604020202020204" pitchFamily="34" charset="0"/>
                        </a:rPr>
                        <a:t>UK </a:t>
                      </a:r>
                      <a:r>
                        <a:rPr lang="en-GB" sz="1200" kern="1200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n-GB" sz="1200" kern="1200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200" kern="1200" dirty="0">
                          <a:effectLst/>
                          <a:latin typeface="Arial" panose="020B0604020202020204" pitchFamily="34" charset="0"/>
                        </a:rPr>
                        <a:t>adults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</a:rPr>
                        <a:t>UK practising 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</a:rPr>
                        <a:t>Christians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Secondary school, high </a:t>
                      </a:r>
                      <a: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  <a:t>school,</a:t>
                      </a:r>
                      <a:b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400" kern="1200" dirty="0" err="1" smtClean="0">
                          <a:effectLst/>
                          <a:latin typeface="Arial" panose="020B0604020202020204" pitchFamily="34" charset="0"/>
                        </a:rPr>
                        <a:t>NVQ</a:t>
                      </a:r>
                      <a: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levels 1 to 3, etc.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  <a:t>50%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</a:rPr>
                        <a:t>18%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University degree or equivalent professional qualification, </a:t>
                      </a:r>
                      <a:r>
                        <a:rPr lang="en-GB" sz="1400" kern="1200" dirty="0" err="1">
                          <a:effectLst/>
                          <a:latin typeface="Arial" panose="020B0604020202020204" pitchFamily="34" charset="0"/>
                        </a:rPr>
                        <a:t>NVQ</a:t>
                      </a: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 level 4, etc.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  <a:t>45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</a:rPr>
                        <a:t>81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Still in full-time education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Don’t know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68685" y="5627802"/>
            <a:ext cx="5806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</a:rPr>
              <a:t>* Indicates less than one-half of one percent.</a:t>
            </a:r>
            <a:endParaRPr lang="en-US" sz="10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525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Profile of UK Adults</a:t>
            </a:r>
            <a:endParaRPr lang="en-US" sz="1800" i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3826"/>
              </p:ext>
            </p:extLst>
          </p:nvPr>
        </p:nvGraphicFramePr>
        <p:xfrm>
          <a:off x="1130408" y="1962705"/>
          <a:ext cx="4827332" cy="404279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161654"/>
                <a:gridCol w="686452"/>
                <a:gridCol w="979226"/>
              </a:tblGrid>
              <a:tr h="411480">
                <a:tc gridSpan="3"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Industry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/ Career Sector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4173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all UK </a:t>
                      </a:r>
                      <a:b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adults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UK practising Christians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Retired/not employed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Retail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Education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Health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Professional,</a:t>
                      </a:r>
                      <a:r>
                        <a:rPr lang="en-US" sz="1400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scientific &amp; technical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Production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Construction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Transport &amp; storage (</a:t>
                      </a:r>
                      <a:r>
                        <a:rPr lang="en-GB" sz="14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inc.</a:t>
                      </a: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post)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455085" y="6249971"/>
            <a:ext cx="2736915" cy="25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</a:rPr>
              <a:t>* Indicates less than one-half of one percent.</a:t>
            </a:r>
            <a:endParaRPr lang="en-US" sz="1000" i="1" dirty="0">
              <a:latin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114484"/>
              </p:ext>
            </p:extLst>
          </p:nvPr>
        </p:nvGraphicFramePr>
        <p:xfrm>
          <a:off x="6217901" y="1629314"/>
          <a:ext cx="4547603" cy="436213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978446"/>
                <a:gridCol w="646674"/>
                <a:gridCol w="922483"/>
              </a:tblGrid>
              <a:tr h="284173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all UK </a:t>
                      </a:r>
                      <a:b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adults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UK practising Christians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Arts, entertainment, recreation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Information &amp; communication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Accommodation/food service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Finance &amp; insurance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Business admin &amp; support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Public admin &amp; defence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Agriculture, forestry, fishing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Motor trades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Wholesale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Property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6386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Research Study Overview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>
                <a:solidFill>
                  <a:prstClr val="white"/>
                </a:solidFill>
              </a:rPr>
              <a:pPr/>
              <a:t>16 September 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Perceptions of Jesus, Christians &amp; Evangelism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Profile of English Adults</a:t>
            </a:r>
            <a:endParaRPr lang="en-US" sz="1800" i="1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42681" y="1989058"/>
          <a:ext cx="2906283" cy="4182899"/>
        </p:xfrm>
        <a:graphic>
          <a:graphicData uri="http://schemas.openxmlformats.org/drawingml/2006/table">
            <a:tbl>
              <a:tblPr firstRow="1" firstCol="1">
                <a:tableStyleId>{F5AB1C69-6EDB-4FF4-983F-18BD219EF322}</a:tableStyleId>
              </a:tblPr>
              <a:tblGrid>
                <a:gridCol w="2083323"/>
                <a:gridCol w="822960"/>
              </a:tblGrid>
              <a:tr h="377072">
                <a:tc gridSpan="2"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Religious Identity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Christian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</a:rPr>
                        <a:t>57%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Atheist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Agnostic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Muslim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Hindu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Jewish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Buddhist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Sikh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Other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072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None of the above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785257"/>
              </p:ext>
            </p:extLst>
          </p:nvPr>
        </p:nvGraphicFramePr>
        <p:xfrm>
          <a:off x="3993079" y="1990986"/>
          <a:ext cx="5763663" cy="349415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047985"/>
                <a:gridCol w="791851"/>
                <a:gridCol w="923827"/>
              </a:tblGrid>
              <a:tr h="411480">
                <a:tc gridSpan="3"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Level of Education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4173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  <a:latin typeface="Arial" panose="020B0604020202020204" pitchFamily="34" charset="0"/>
                        </a:rPr>
                        <a:t>all </a:t>
                      </a:r>
                      <a:r>
                        <a:rPr lang="en-GB" sz="1200" kern="1200" dirty="0" smtClean="0">
                          <a:effectLst/>
                          <a:latin typeface="Arial" panose="020B0604020202020204" pitchFamily="34" charset="0"/>
                        </a:rPr>
                        <a:t>English </a:t>
                      </a:r>
                      <a:r>
                        <a:rPr lang="en-GB" sz="1200" kern="1200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n-GB" sz="1200" kern="1200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200" kern="1200" dirty="0">
                          <a:effectLst/>
                          <a:latin typeface="Arial" panose="020B0604020202020204" pitchFamily="34" charset="0"/>
                        </a:rPr>
                        <a:t>adults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</a:rPr>
                        <a:t>English practising 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</a:rPr>
                        <a:t>Christians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Secondary school, high </a:t>
                      </a:r>
                      <a: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  <a:t>school,</a:t>
                      </a:r>
                      <a:b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400" kern="1200" dirty="0" err="1" smtClean="0">
                          <a:effectLst/>
                          <a:latin typeface="Arial" panose="020B0604020202020204" pitchFamily="34" charset="0"/>
                        </a:rPr>
                        <a:t>NVQ</a:t>
                      </a:r>
                      <a: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levels 1 to 3, etc.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  <a:t>51%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University degree or equivalent professional qualification, </a:t>
                      </a:r>
                      <a:r>
                        <a:rPr lang="en-GB" sz="1400" kern="1200" dirty="0" err="1">
                          <a:effectLst/>
                          <a:latin typeface="Arial" panose="020B0604020202020204" pitchFamily="34" charset="0"/>
                        </a:rPr>
                        <a:t>NVQ</a:t>
                      </a: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 level 4, etc.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effectLst/>
                          <a:latin typeface="Arial" panose="020B0604020202020204" pitchFamily="34" charset="0"/>
                        </a:rPr>
                        <a:t>44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</a:rPr>
                        <a:t>81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Still in full-time education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Don’t know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68685" y="5627802"/>
            <a:ext cx="5806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* Indicates less than one-half of one percent.</a:t>
            </a:r>
            <a:endParaRPr lang="en-US" sz="10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4974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13412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38450" y="2057400"/>
            <a:ext cx="8516939" cy="38036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What do UK adults know and believe about Jesus Christ? 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What do they really think of his followers? 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How often—if ever—do Christians talk about their faith in Jesus? 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And how do both Christians and non-Christians feel about those conversations?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393223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Answering the Big Questions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97B8-C3CA-437E-A7F6-3AF4B049E09A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661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Research Study Overview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2C95-5F92-4E0E-965E-C1EF4387DE3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Profile of UK Adults</a:t>
            </a:r>
            <a:endParaRPr lang="en-US" sz="1800" i="1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720892"/>
              </p:ext>
            </p:extLst>
          </p:nvPr>
        </p:nvGraphicFramePr>
        <p:xfrm>
          <a:off x="935029" y="1962705"/>
          <a:ext cx="5022712" cy="404279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223546"/>
                <a:gridCol w="842188"/>
                <a:gridCol w="956978"/>
              </a:tblGrid>
              <a:tr h="411480">
                <a:tc gridSpan="3"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Industry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/ Career Sector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4173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all </a:t>
                      </a: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English </a:t>
                      </a: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adults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English practising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Christians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Retired/not employed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Retail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Education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Health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Professional,</a:t>
                      </a:r>
                      <a:r>
                        <a:rPr lang="en-US" sz="1400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scientific &amp; technical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Production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Construction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Transport &amp; storage (</a:t>
                      </a:r>
                      <a:r>
                        <a:rPr lang="en-GB" sz="14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inc.</a:t>
                      </a: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post)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455085" y="6249971"/>
            <a:ext cx="2736915" cy="25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* Indicates less than one-half of one percent.</a:t>
            </a:r>
            <a:endParaRPr lang="en-US" sz="10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597010"/>
              </p:ext>
            </p:extLst>
          </p:nvPr>
        </p:nvGraphicFramePr>
        <p:xfrm>
          <a:off x="6203946" y="1671183"/>
          <a:ext cx="4547603" cy="436213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877488"/>
                <a:gridCol w="747632"/>
                <a:gridCol w="922483"/>
              </a:tblGrid>
              <a:tr h="284173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all </a:t>
                      </a:r>
                      <a:r>
                        <a:rPr lang="en-GB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English </a:t>
                      </a: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adults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English practising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Christians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Arts, entertainment, recreation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5%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Information &amp; communication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Accommodation/food service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Finance &amp; insurance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Business admin &amp; support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Public admin &amp; defence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Agriculture, forestry, fishing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Motor trades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Wholesale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Property</a:t>
                      </a:r>
                      <a:endParaRPr lang="en-US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777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Beliefs about Jesus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C375-F341-4A6C-AA6D-888D421A9227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196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2052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 in 5 English adults believe the Bible is God’s Word.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096312"/>
              </p:ext>
            </p:extLst>
          </p:nvPr>
        </p:nvGraphicFramePr>
        <p:xfrm>
          <a:off x="446580" y="1285297"/>
          <a:ext cx="1160087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10AF-BDAC-44FC-812E-D60423A77D57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155703"/>
            <a:ext cx="5769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Based on earlier study of 1,000 English adults</a:t>
            </a:r>
            <a:endParaRPr lang="en-US" sz="11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497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b="1" dirty="0" smtClean="0"/>
              <a:t>Six in 10 UK adults believe that Jesus was a real person. </a:t>
            </a: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616393"/>
              </p:ext>
            </p:extLst>
          </p:nvPr>
        </p:nvGraphicFramePr>
        <p:xfrm>
          <a:off x="838200" y="128529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10AF-BDAC-44FC-812E-D60423A77D57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808011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More than two out of every five UK adults </a:t>
            </a:r>
            <a:r>
              <a:rPr lang="en-GB" i="1" u="sng" dirty="0">
                <a:latin typeface="Arial" panose="020B0604020202020204" pitchFamily="34" charset="0"/>
              </a:rPr>
              <a:t>who are not practising Christians </a:t>
            </a:r>
            <a:r>
              <a:rPr lang="en-GB" dirty="0">
                <a:latin typeface="Arial" panose="020B0604020202020204" pitchFamily="34" charset="0"/>
              </a:rPr>
              <a:t>(43%) either do not believe Jesus was a real person who actually lived or they are unsure if he was real or not.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4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1937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Six in 10 English adults believe that Jesus was a real person.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333020"/>
              </p:ext>
            </p:extLst>
          </p:nvPr>
        </p:nvGraphicFramePr>
        <p:xfrm>
          <a:off x="838200" y="128529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10AF-BDAC-44FC-812E-D60423A77D57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127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b="1" dirty="0" smtClean="0"/>
              <a:t>Six in 10 UK adults believe that Jesus was a real person.</a:t>
            </a: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034271"/>
              </p:ext>
            </p:extLst>
          </p:nvPr>
        </p:nvGraphicFramePr>
        <p:xfrm>
          <a:off x="838200" y="129568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C9C8-921A-4D49-8B2D-8C933F7876E3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4745" y="5943599"/>
            <a:ext cx="1176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4 out of 5 Asian and Black UK adults believe Jesus was a real person.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480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4239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Six in 10 English adults believe that Jesus was a real person.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781076"/>
              </p:ext>
            </p:extLst>
          </p:nvPr>
        </p:nvGraphicFramePr>
        <p:xfrm>
          <a:off x="838200" y="129568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C9C8-921A-4D49-8B2D-8C933F7876E3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4745" y="5943599"/>
            <a:ext cx="1176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4 out of 5 Asian and Black UK adults believe Jesus was a real person.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466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82574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Approximately 1 in 5 UK adults believe Jesus was God in human form who lived in the first century.</a:t>
            </a: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968071"/>
              </p:ext>
            </p:extLst>
          </p:nvPr>
        </p:nvGraphicFramePr>
        <p:xfrm>
          <a:off x="838200" y="1480444"/>
          <a:ext cx="10810009" cy="394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8FE99-9B4D-424D-A247-3AB9A2C25377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692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90761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Approximately 1 in 5 English adults believe Jesus was God in human form who lived among people in the first century.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111637"/>
              </p:ext>
            </p:extLst>
          </p:nvPr>
        </p:nvGraphicFramePr>
        <p:xfrm>
          <a:off x="838200" y="1480444"/>
          <a:ext cx="1081000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8FE99-9B4D-424D-A247-3AB9A2C25377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599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90761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A quarter of non-white adults and more than half UK black adults believe Jesus was God in human form who lived in the first </a:t>
            </a:r>
            <a:r>
              <a:rPr lang="en-US" sz="2800" b="1" dirty="0"/>
              <a:t>c</a:t>
            </a:r>
            <a:r>
              <a:rPr lang="en-US" sz="2800" b="1" dirty="0" smtClean="0"/>
              <a:t>entury</a:t>
            </a: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988708"/>
              </p:ext>
            </p:extLst>
          </p:nvPr>
        </p:nvGraphicFramePr>
        <p:xfrm>
          <a:off x="838200" y="1471960"/>
          <a:ext cx="10810009" cy="393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86F6F-7D1B-4C7A-B3A7-BF06C20ADDAC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4745" y="5465617"/>
            <a:ext cx="1176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Asian UK adults are more likely to say Jesus was just a spiritual leader or prophet (50%).</a:t>
            </a:r>
            <a:br>
              <a:rPr lang="en-US" dirty="0" smtClean="0">
                <a:latin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</a:rPr>
              <a:t>Black UK adults are more likely to believe in Jesus’ divinity, God in human form (53%).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677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3932237" cy="4402138"/>
          </a:xfrm>
        </p:spPr>
        <p:txBody>
          <a:bodyPr>
            <a:normAutofit/>
          </a:bodyPr>
          <a:lstStyle/>
          <a:p>
            <a:r>
              <a:rPr lang="en-US" sz="1800" dirty="0"/>
              <a:t>Data Collection Methodology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13412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38450" y="1953847"/>
            <a:ext cx="8516939" cy="453902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A bespoke online survey among a nationally representative sample of </a:t>
            </a:r>
            <a:r>
              <a:rPr lang="en-US" sz="2400" dirty="0" smtClean="0"/>
              <a:t>3,014 UK adults, plus an over sampling of 1,621 UK </a:t>
            </a:r>
            <a:r>
              <a:rPr lang="en-US" sz="2400" dirty="0" err="1" smtClean="0"/>
              <a:t>practising</a:t>
            </a:r>
            <a:r>
              <a:rPr lang="en-US" sz="2400" dirty="0" smtClean="0"/>
              <a:t> Christians.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Including 2,545 English adults and 1,592 English </a:t>
            </a:r>
            <a:r>
              <a:rPr lang="en-US" sz="2000" dirty="0" err="1" smtClean="0"/>
              <a:t>practising</a:t>
            </a:r>
            <a:r>
              <a:rPr lang="en-US" sz="2000" dirty="0" smtClean="0"/>
              <a:t> Christians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400" dirty="0"/>
              <a:t>The data were collected between the 12</a:t>
            </a:r>
            <a:r>
              <a:rPr lang="en-US" sz="2400" baseline="30000" dirty="0"/>
              <a:t>th</a:t>
            </a:r>
            <a:r>
              <a:rPr lang="en-US" sz="2400" dirty="0"/>
              <a:t> and </a:t>
            </a:r>
            <a:r>
              <a:rPr lang="en-US" sz="2400" dirty="0" smtClean="0"/>
              <a:t>29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/>
              <a:t>July 2015 by </a:t>
            </a:r>
            <a:r>
              <a:rPr lang="en-US" sz="2400" dirty="0" err="1"/>
              <a:t>ComRes</a:t>
            </a:r>
            <a:r>
              <a:rPr lang="en-US" sz="2400" dirty="0" smtClean="0"/>
              <a:t>.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The national data were weighted to be representative of all UK adults aged 18+ by age, gender, region and socio-economic grade.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The sample error on the national data is plus or minus 1.8 percent points at the 95% confidence level</a:t>
            </a:r>
            <a:r>
              <a:rPr lang="en-US" sz="2400" dirty="0" smtClean="0"/>
              <a:t>.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The over sample data were weighted to be representative of all UK </a:t>
            </a:r>
            <a:r>
              <a:rPr lang="en-US" sz="2400" dirty="0" err="1" smtClean="0"/>
              <a:t>practising</a:t>
            </a:r>
            <a:r>
              <a:rPr lang="en-US" sz="2400" dirty="0" smtClean="0"/>
              <a:t> Christians by age, gender and denomination per the Church Census 2005.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The sample error on the over sample data is plus or minus 2.4 percent points at the 95% confidence level.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7D4-FD2F-4FFD-B0CC-AD8FB439F5D9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44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1937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English adults are more likely to believe Jesus was a prophet or spiritual leader than God in human form.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813031"/>
              </p:ext>
            </p:extLst>
          </p:nvPr>
        </p:nvGraphicFramePr>
        <p:xfrm>
          <a:off x="838200" y="1460810"/>
          <a:ext cx="10810009" cy="3947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86F6F-7D1B-4C7A-B3A7-BF06C20ADDAC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4745" y="5465617"/>
            <a:ext cx="1176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Asian English adults are more likely to say Jesus was just a spiritual leader or prophet (51%).</a:t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Black English adults are more likely to believe in Jesus’ divinity, God in human form (52%).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381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91700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44%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*</a:t>
            </a:r>
            <a:r>
              <a:rPr lang="en-US" sz="2800" b="1" dirty="0" smtClean="0"/>
              <a:t> of all UK adults believe in the resurrection of Jesus Christ from the dead.</a:t>
            </a: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45843574"/>
              </p:ext>
            </p:extLst>
          </p:nvPr>
        </p:nvGraphicFramePr>
        <p:xfrm>
          <a:off x="838200" y="1441161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441161"/>
            <a:ext cx="5181600" cy="4351338"/>
          </a:xfrm>
        </p:spPr>
        <p:txBody>
          <a:bodyPr>
            <a:normAutofit/>
          </a:bodyPr>
          <a:lstStyle/>
          <a:p>
            <a:pPr>
              <a:buFont typeface="Wingdings 2" panose="05020102010507070707" pitchFamily="18" charset="2"/>
              <a:buChar char="¢"/>
            </a:pPr>
            <a:r>
              <a:rPr lang="en-US" sz="1800" dirty="0" smtClean="0"/>
              <a:t>I believe the resurrection of Jesus from the dead happened word-for-word as described in the Bible</a:t>
            </a:r>
          </a:p>
          <a:p>
            <a:pPr>
              <a:buClr>
                <a:schemeClr val="accent2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I believe in the resurrection of Jesus from the dead, but the story in the Bible contains some content which should not be taken literally</a:t>
            </a:r>
          </a:p>
          <a:p>
            <a:pPr>
              <a:buClr>
                <a:schemeClr val="accent3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I do not believe in the resurrection of Jesus from the dead</a:t>
            </a:r>
          </a:p>
          <a:p>
            <a:pPr>
              <a:buClr>
                <a:schemeClr val="accent4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Not sure if the resurrection is true or not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Believe Jesus is fictional</a:t>
            </a:r>
          </a:p>
          <a:p>
            <a:pPr>
              <a:buClr>
                <a:schemeClr val="accent6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Not sure if Jesus is real or fictional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7FA9-FCC5-47A2-89D7-ABF84F07EEA1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174557"/>
            <a:ext cx="10869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*Based on rounded per cents, 17.4% + 26.2% = 43.6%</a:t>
            </a:r>
            <a:endParaRPr lang="en-US" sz="1400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409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96475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43% of all English adults believe in the resurrection of Jesus Christ from the dead.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84083696"/>
              </p:ext>
            </p:extLst>
          </p:nvPr>
        </p:nvGraphicFramePr>
        <p:xfrm>
          <a:off x="838200" y="1441161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441161"/>
            <a:ext cx="5181600" cy="4351338"/>
          </a:xfrm>
        </p:spPr>
        <p:txBody>
          <a:bodyPr>
            <a:normAutofit/>
          </a:bodyPr>
          <a:lstStyle/>
          <a:p>
            <a:pP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I believe the resurrection of Jesus from the dead happened word-for-word as described in the Bible</a:t>
            </a:r>
          </a:p>
          <a:p>
            <a:pPr>
              <a:buClr>
                <a:schemeClr val="accent2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I believe in the resurrection of Jesus from the dead, but the story in the Bible contains some content which should not be taken literally</a:t>
            </a:r>
          </a:p>
          <a:p>
            <a:pPr>
              <a:buClr>
                <a:schemeClr val="accent3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I do not believe in the resurrection of Jesus from the dead</a:t>
            </a:r>
          </a:p>
          <a:p>
            <a:pPr>
              <a:buClr>
                <a:schemeClr val="accent4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Not sure if the resurrection is true or not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Believe Jesus is fictional</a:t>
            </a:r>
          </a:p>
          <a:p>
            <a:pPr>
              <a:buClr>
                <a:schemeClr val="accent6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Not sure if Jesus is real or fictional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7FA9-FCC5-47A2-89D7-ABF84F07EEA1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500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37740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The vast majority of black UK adults believe Jesus was a real person and that he was raised from the dead.</a:t>
            </a: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23919334"/>
              </p:ext>
            </p:extLst>
          </p:nvPr>
        </p:nvGraphicFramePr>
        <p:xfrm>
          <a:off x="838200" y="1441161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441161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% among Black UK adults</a:t>
            </a:r>
            <a:endParaRPr lang="en-US" sz="1400" dirty="0" smtClean="0"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¢"/>
            </a:pPr>
            <a:r>
              <a:rPr lang="en-US" sz="1800" dirty="0" smtClean="0"/>
              <a:t>I believe the resurrection of Jesus from the dead happened word-for-word as described in the Bible</a:t>
            </a:r>
          </a:p>
          <a:p>
            <a:pPr>
              <a:buClr>
                <a:schemeClr val="accent2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I believe in the resurrection of Jesus from the dead, but the story in the Bible contains some content which should not be taken literally</a:t>
            </a:r>
          </a:p>
          <a:p>
            <a:pPr>
              <a:buClr>
                <a:schemeClr val="accent3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I do not believe in the resurrection of Jesus from the dead</a:t>
            </a:r>
          </a:p>
          <a:p>
            <a:pPr>
              <a:buClr>
                <a:schemeClr val="accent4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Not sure if the resurrection is true or not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Believe Jesus is fictional</a:t>
            </a:r>
          </a:p>
          <a:p>
            <a:pPr>
              <a:buClr>
                <a:schemeClr val="accent6"/>
              </a:buClr>
              <a:buFont typeface="Wingdings 2" panose="05020102010507070707" pitchFamily="18" charset="2"/>
              <a:buChar char="¢"/>
            </a:pPr>
            <a:r>
              <a:rPr lang="en-US" sz="1800" dirty="0" smtClean="0"/>
              <a:t>Not sure if Jesus is real or fictional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3731-0D46-4CC4-97D8-001FEBA7B0E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082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3157114"/>
              </p:ext>
            </p:extLst>
          </p:nvPr>
        </p:nvGraphicFramePr>
        <p:xfrm>
          <a:off x="838200" y="1441161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441161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% among Black English adults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I believe the resurrection of Jesus from the dead happened word-for-word as described in the Bible</a:t>
            </a:r>
          </a:p>
          <a:p>
            <a:pPr>
              <a:buClr>
                <a:schemeClr val="accent2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I believe in the resurrection of Jesus from the dead, but the story in the Bible contains some content which should not be taken literally</a:t>
            </a:r>
          </a:p>
          <a:p>
            <a:pPr>
              <a:buClr>
                <a:schemeClr val="accent3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I do not believe in the resurrection of Jesus from the dead</a:t>
            </a:r>
          </a:p>
          <a:p>
            <a:pPr>
              <a:buClr>
                <a:schemeClr val="accent4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Not sure if the resurrection is true or not</a:t>
            </a:r>
          </a:p>
          <a:p>
            <a:pPr>
              <a:buClr>
                <a:schemeClr val="accent5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Believe Jesus is fictional</a:t>
            </a:r>
          </a:p>
          <a:p>
            <a:pPr>
              <a:buClr>
                <a:schemeClr val="accent6"/>
              </a:buClr>
              <a:buFont typeface="Wingdings 2" panose="05020102010507070707" pitchFamily="18" charset="2"/>
              <a:buChar char="¢"/>
            </a:pPr>
            <a:r>
              <a:rPr lang="en-US" sz="1800" dirty="0" smtClean="0">
                <a:solidFill>
                  <a:schemeClr val="bg1"/>
                </a:solidFill>
              </a:rPr>
              <a:t>Not sure if Jesus is real or fictional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3731-0D46-4CC4-97D8-001FEBA7B0E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34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933774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The vast majority of black English adults believe Jesus was a real person and that he was raised from the dead.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538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4CCAE-196E-4CB6-84F4-25B2E4EC93BB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35</a:t>
            </a:fld>
            <a:endParaRPr lang="en-US"/>
          </a:p>
        </p:txBody>
      </p:sp>
      <p:sp>
        <p:nvSpPr>
          <p:cNvPr id="7" name="Title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9825" cy="1325563"/>
          </a:xfrm>
        </p:spPr>
        <p:txBody>
          <a:bodyPr anchor="t">
            <a:normAutofit/>
          </a:bodyPr>
          <a:lstStyle/>
          <a:p>
            <a:r>
              <a:rPr lang="en-US" sz="2800" b="1" dirty="0"/>
              <a:t>Words that come to </a:t>
            </a:r>
            <a:r>
              <a:rPr lang="en-US" sz="2800" b="1" dirty="0" smtClean="0"/>
              <a:t>mind among all UK adults when Jesus </a:t>
            </a:r>
            <a:r>
              <a:rPr lang="en-US" sz="2800" b="1" dirty="0"/>
              <a:t>Christ is mentioned.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3" y="1137424"/>
            <a:ext cx="1102641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283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4CCAE-196E-4CB6-84F4-25B2E4EC93BB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36</a:t>
            </a:fld>
            <a:endParaRPr lang="en-US"/>
          </a:p>
        </p:txBody>
      </p:sp>
      <p:sp>
        <p:nvSpPr>
          <p:cNvPr id="7" name="Title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91725" cy="1325563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Words that come to mind </a:t>
            </a:r>
            <a:r>
              <a:rPr lang="en-US" sz="2800" b="1" dirty="0" smtClean="0">
                <a:solidFill>
                  <a:schemeClr val="bg1"/>
                </a:solidFill>
              </a:rPr>
              <a:t>among all English adults when Jesus </a:t>
            </a:r>
            <a:r>
              <a:rPr lang="en-US" sz="2800" b="1" dirty="0">
                <a:solidFill>
                  <a:schemeClr val="bg1"/>
                </a:solidFill>
              </a:rPr>
              <a:t>Christ is mentioned.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bright="40000" contrast="-40000"/>
          </a:blip>
          <a:stretch>
            <a:fillRect/>
          </a:stretch>
        </p:blipFill>
        <p:spPr>
          <a:xfrm>
            <a:off x="582793" y="1248936"/>
            <a:ext cx="1102641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008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7323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Among non-Christian UK adults, words </a:t>
            </a:r>
            <a:r>
              <a:rPr lang="en-US" sz="2800" b="1" dirty="0"/>
              <a:t>that come to mind when Jesus Christ is mentioned.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EB80-4B3E-4A8C-8426-C8C52B9E2970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37</a:t>
            </a:fld>
            <a:endParaRPr lang="en-US"/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82613" y="1204913"/>
            <a:ext cx="11033125" cy="5035550"/>
            <a:chOff x="367" y="759"/>
            <a:chExt cx="6950" cy="3172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7" y="759"/>
              <a:ext cx="6946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367" y="759"/>
              <a:ext cx="6950" cy="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Arial" panose="020B0604020202020204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72" y="815"/>
              <a:ext cx="6741" cy="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Arial" panose="020B060402020202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459" y="1612"/>
              <a:ext cx="3875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600" b="0" i="0" u="none" strike="noStrike" cap="none" normalizeH="0" baseline="0" dirty="0" smtClean="0">
                  <a:ln>
                    <a:noFill/>
                  </a:ln>
                  <a:solidFill>
                    <a:srgbClr val="653D6E"/>
                  </a:solidFill>
                  <a:effectLst/>
                </a:rPr>
                <a:t>Christianity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105" y="2418"/>
              <a:ext cx="1368" cy="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800" b="0" i="0" u="none" strike="noStrike" cap="none" normalizeH="0" baseline="0" dirty="0" smtClean="0">
                  <a:ln>
                    <a:noFill/>
                  </a:ln>
                  <a:solidFill>
                    <a:srgbClr val="D27755"/>
                  </a:solidFill>
                  <a:effectLst/>
                </a:rPr>
                <a:t>God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3617" y="2426"/>
              <a:ext cx="2552" cy="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800" b="0" i="0" u="none" strike="noStrike" cap="none" normalizeH="0" baseline="0" dirty="0" smtClean="0">
                  <a:ln>
                    <a:noFill/>
                  </a:ln>
                  <a:solidFill>
                    <a:srgbClr val="AF202B"/>
                  </a:solidFill>
                  <a:effectLst/>
                </a:rPr>
                <a:t>Religion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532" y="920"/>
              <a:ext cx="1315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200" b="0" i="0" u="none" strike="noStrike" cap="none" normalizeH="0" baseline="0" dirty="0" smtClean="0">
                  <a:ln>
                    <a:noFill/>
                  </a:ln>
                  <a:solidFill>
                    <a:srgbClr val="AF202B"/>
                  </a:solidFill>
                  <a:effectLst/>
                </a:rPr>
                <a:t>Bible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901" y="960"/>
              <a:ext cx="173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600" b="0" i="0" u="none" strike="noStrike" cap="none" normalizeH="0" baseline="0" dirty="0" smtClean="0">
                  <a:ln>
                    <a:noFill/>
                  </a:ln>
                  <a:solidFill>
                    <a:srgbClr val="C8BB54"/>
                  </a:solidFill>
                  <a:effectLst/>
                </a:rPr>
                <a:t>Church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512" y="1274"/>
              <a:ext cx="1923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0" b="0" i="0" u="none" strike="noStrike" cap="none" normalizeH="0" baseline="0" dirty="0" smtClean="0">
                  <a:ln>
                    <a:noFill/>
                  </a:ln>
                  <a:solidFill>
                    <a:srgbClr val="D27755"/>
                  </a:solidFill>
                  <a:effectLst/>
                </a:rPr>
                <a:t>Christian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721" y="3086"/>
              <a:ext cx="220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0" b="0" i="0" u="none" strike="noStrike" cap="none" normalizeH="0" baseline="0" dirty="0" smtClean="0">
                  <a:ln>
                    <a:noFill/>
                  </a:ln>
                  <a:solidFill>
                    <a:srgbClr val="97848B"/>
                  </a:solidFill>
                  <a:effectLst/>
                </a:rPr>
                <a:t>Christmas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171" y="1846"/>
              <a:ext cx="1139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400" b="0" i="0" u="none" strike="noStrike" cap="none" normalizeH="0" baseline="0" dirty="0" smtClean="0">
                  <a:ln>
                    <a:noFill/>
                  </a:ln>
                  <a:solidFill>
                    <a:srgbClr val="86943B"/>
                  </a:solidFill>
                  <a:effectLst/>
                </a:rPr>
                <a:t>Cross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5451" y="3231"/>
              <a:ext cx="176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 smtClean="0">
                  <a:ln>
                    <a:noFill/>
                  </a:ln>
                  <a:solidFill>
                    <a:srgbClr val="653D6E"/>
                  </a:solidFill>
                  <a:effectLst/>
                </a:rPr>
                <a:t>Son Of God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6159" y="1556"/>
              <a:ext cx="57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AF202B"/>
                  </a:solidFill>
                  <a:effectLst/>
                </a:rPr>
                <a:t>Faith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4727" y="1282"/>
              <a:ext cx="45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653D6E"/>
                  </a:solidFill>
                  <a:effectLst/>
                </a:rPr>
                <a:t>Holy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6376" y="3013"/>
              <a:ext cx="65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D27755"/>
                  </a:solidFill>
                  <a:effectLst/>
                </a:rPr>
                <a:t>Saviour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2040" y="1105"/>
              <a:ext cx="45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86943A"/>
                  </a:solidFill>
                  <a:effectLst/>
                </a:rPr>
                <a:t>Peace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3279" y="1645"/>
              <a:ext cx="22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97848B"/>
                  </a:solidFill>
                  <a:effectLst/>
                </a:rPr>
                <a:t>Lord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4864" y="1645"/>
              <a:ext cx="24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C8BB54"/>
                  </a:solidFill>
                  <a:effectLst/>
                </a:rPr>
                <a:t>Love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716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4CCAE-196E-4CB6-84F4-25B2E4EC93BB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38</a:t>
            </a:fld>
            <a:endParaRPr lang="en-US"/>
          </a:p>
        </p:txBody>
      </p:sp>
      <p:sp>
        <p:nvSpPr>
          <p:cNvPr id="7" name="Title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89634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Among non-Christian English adults, words </a:t>
            </a:r>
            <a:r>
              <a:rPr lang="en-US" sz="2800" b="1" dirty="0">
                <a:solidFill>
                  <a:schemeClr val="bg1"/>
                </a:solidFill>
              </a:rPr>
              <a:t>that come to mind when Jesus Christ is mentioned.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40000" contrast="-40000"/>
          </a:blip>
          <a:stretch>
            <a:fillRect/>
          </a:stretch>
        </p:blipFill>
        <p:spPr>
          <a:xfrm>
            <a:off x="582793" y="1159727"/>
            <a:ext cx="1102641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19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7323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Among UK 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Christians, words </a:t>
            </a:r>
            <a:r>
              <a:rPr lang="en-US" sz="2800" b="1" dirty="0"/>
              <a:t>that come to mind when Jesus Christ is mentioned.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EB80-4B3E-4A8C-8426-C8C52B9E2970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39</a:t>
            </a:fld>
            <a:endParaRPr lang="en-US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582613" y="1160463"/>
            <a:ext cx="11033125" cy="5035550"/>
            <a:chOff x="367" y="731"/>
            <a:chExt cx="6950" cy="3172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7" y="731"/>
              <a:ext cx="6946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67" y="731"/>
              <a:ext cx="6950" cy="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472" y="787"/>
              <a:ext cx="6741" cy="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799" y="1584"/>
              <a:ext cx="4355" cy="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800" b="0" i="0" u="none" strike="noStrike" cap="none" normalizeH="0" baseline="0" dirty="0" err="1" smtClean="0">
                  <a:ln>
                    <a:noFill/>
                  </a:ln>
                  <a:solidFill>
                    <a:srgbClr val="653D6E"/>
                  </a:solidFill>
                  <a:effectLst/>
                </a:rPr>
                <a:t>Saviour</a:t>
              </a:r>
              <a:endParaRPr kumimoji="0" lang="en-US" altLang="en-US" sz="15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5596" y="1174"/>
              <a:ext cx="1245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0" b="0" i="0" u="none" strike="noStrike" cap="none" normalizeH="0" baseline="0" dirty="0" smtClean="0">
                  <a:ln>
                    <a:noFill/>
                  </a:ln>
                  <a:solidFill>
                    <a:srgbClr val="C8BB54"/>
                  </a:solidFill>
                  <a:effectLst/>
                </a:rPr>
                <a:t>God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1453" y="2816"/>
              <a:ext cx="1260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200" b="0" i="0" u="none" strike="noStrike" cap="none" normalizeH="0" baseline="0" dirty="0" smtClean="0">
                  <a:ln>
                    <a:noFill/>
                  </a:ln>
                  <a:solidFill>
                    <a:srgbClr val="653D6E"/>
                  </a:solidFill>
                  <a:effectLst/>
                </a:rPr>
                <a:t>Love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4404" y="1246"/>
              <a:ext cx="938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800" b="0" i="0" u="none" strike="noStrike" cap="none" normalizeH="0" baseline="0" dirty="0" smtClean="0">
                  <a:ln>
                    <a:noFill/>
                  </a:ln>
                  <a:solidFill>
                    <a:srgbClr val="D27755"/>
                  </a:solidFill>
                  <a:effectLst/>
                </a:rPr>
                <a:t>Lord</a:t>
              </a:r>
              <a:endParaRPr kumimoji="0" lang="en-US" altLang="en-US" sz="5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678" y="1262"/>
              <a:ext cx="2474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800" b="0" i="0" u="none" strike="noStrike" cap="none" normalizeH="0" baseline="0" dirty="0" smtClean="0">
                  <a:ln>
                    <a:noFill/>
                  </a:ln>
                  <a:solidFill>
                    <a:srgbClr val="C8BB54"/>
                  </a:solidFill>
                  <a:effectLst/>
                </a:rPr>
                <a:t>Son Of God</a:t>
              </a:r>
              <a:endParaRPr kumimoji="0" lang="en-US" altLang="en-US" sz="5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2909" y="2977"/>
              <a:ext cx="86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800" b="0" i="0" u="none" strike="noStrike" cap="none" normalizeH="0" baseline="0" dirty="0" smtClean="0">
                  <a:ln>
                    <a:noFill/>
                  </a:ln>
                  <a:solidFill>
                    <a:srgbClr val="653D6E"/>
                  </a:solidFill>
                  <a:effectLst/>
                </a:rPr>
                <a:t>Faith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3907" y="3042"/>
              <a:ext cx="52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AF202B"/>
                  </a:solidFill>
                  <a:effectLst/>
                </a:rPr>
                <a:t>Holy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4566" y="3042"/>
              <a:ext cx="67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86943B"/>
                  </a:solidFill>
                  <a:effectLst/>
                </a:rPr>
                <a:t>Cross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5692" y="3154"/>
              <a:ext cx="1197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 dirty="0" smtClean="0">
                  <a:ln>
                    <a:noFill/>
                  </a:ln>
                  <a:solidFill>
                    <a:srgbClr val="AF202B"/>
                  </a:solidFill>
                  <a:effectLst/>
                </a:rPr>
                <a:t>Salvation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1003" y="1931"/>
              <a:ext cx="64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86943A"/>
                  </a:solidFill>
                  <a:effectLst/>
                </a:rPr>
                <a:t>Good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970" y="2382"/>
              <a:ext cx="73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97848B"/>
                  </a:solidFill>
                  <a:effectLst/>
                </a:rPr>
                <a:t>Peace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3134" y="932"/>
              <a:ext cx="58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AF202A"/>
                  </a:solidFill>
                  <a:effectLst/>
                </a:rPr>
                <a:t>Bible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2129" y="932"/>
              <a:ext cx="40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97848B"/>
                  </a:solidFill>
                  <a:effectLst/>
                </a:rPr>
                <a:t>Son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552" y="1045"/>
              <a:ext cx="102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97848B"/>
                  </a:solidFill>
                  <a:effectLst/>
                </a:rPr>
                <a:t>Christmas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536" y="1496"/>
              <a:ext cx="107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AF202B"/>
                  </a:solidFill>
                  <a:effectLst/>
                </a:rPr>
                <a:t>Crucifixion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536" y="3420"/>
              <a:ext cx="123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97848B"/>
                  </a:solidFill>
                  <a:effectLst/>
                </a:rPr>
                <a:t>Forgiveness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6408" y="1963"/>
              <a:ext cx="80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C8BB54"/>
                  </a:solidFill>
                  <a:effectLst/>
                </a:rPr>
                <a:t>Prophet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6167" y="2865"/>
              <a:ext cx="89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D27755"/>
                  </a:solidFill>
                  <a:effectLst/>
                </a:rPr>
                <a:t>Christian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1899" y="3533"/>
              <a:ext cx="73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C8BB54"/>
                  </a:solidFill>
                  <a:effectLst/>
                </a:rPr>
                <a:t>Church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4244" y="948"/>
              <a:ext cx="8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86943B"/>
                  </a:solidFill>
                  <a:effectLst/>
                </a:rPr>
                <a:t>Religion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3785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152460" y="2475572"/>
            <a:ext cx="3084291" cy="390292"/>
          </a:xfrm>
          <a:prstGeom prst="roundRect">
            <a:avLst>
              <a:gd name="adj" fmla="val 3285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13412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7D4-FD2F-4FFD-B0CC-AD8FB439F5D9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38450" y="1953847"/>
            <a:ext cx="8703062" cy="453902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Throughout this report slides presenting data on</a:t>
            </a:r>
            <a:br>
              <a:rPr lang="en-US" sz="2400" dirty="0" smtClean="0"/>
            </a:br>
            <a:r>
              <a:rPr lang="en-US" sz="2400" dirty="0" smtClean="0"/>
              <a:t>English adults will be shown with a </a:t>
            </a:r>
            <a:r>
              <a:rPr lang="en-US" sz="2400" dirty="0" smtClean="0">
                <a:solidFill>
                  <a:schemeClr val="bg1"/>
                </a:solidFill>
              </a:rPr>
              <a:t>dark grey background </a:t>
            </a:r>
            <a:r>
              <a:rPr lang="en-US" sz="2400" dirty="0" smtClean="0"/>
              <a:t>.</a:t>
            </a:r>
            <a:endParaRPr lang="en-US" sz="6200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ym typeface="Wingdings" panose="05000000000000000000" pitchFamily="2" charset="2"/>
              </a:rPr>
              <a:t>Slides presenting data on </a:t>
            </a:r>
            <a:r>
              <a:rPr lang="en-US" sz="2400" dirty="0" smtClean="0">
                <a:sym typeface="Wingdings" panose="05000000000000000000" pitchFamily="2" charset="2"/>
              </a:rPr>
              <a:t>UK </a:t>
            </a:r>
            <a:r>
              <a:rPr lang="en-US" sz="2400" dirty="0">
                <a:sym typeface="Wingdings" panose="05000000000000000000" pitchFamily="2" charset="2"/>
              </a:rPr>
              <a:t>adults will be shown with a white background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40359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7323" cy="1325563"/>
          </a:xfrm>
        </p:spPr>
        <p:txBody>
          <a:bodyPr anchor="t"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Among English </a:t>
            </a:r>
            <a:r>
              <a:rPr lang="en-US" sz="2800" dirty="0" err="1" smtClean="0">
                <a:solidFill>
                  <a:schemeClr val="bg1"/>
                </a:solidFill>
              </a:rPr>
              <a:t>practising</a:t>
            </a:r>
            <a:r>
              <a:rPr lang="en-US" sz="2800" dirty="0" smtClean="0">
                <a:solidFill>
                  <a:schemeClr val="bg1"/>
                </a:solidFill>
              </a:rPr>
              <a:t> Christians, words </a:t>
            </a:r>
            <a:r>
              <a:rPr lang="en-US" sz="2800" dirty="0">
                <a:solidFill>
                  <a:schemeClr val="bg1"/>
                </a:solidFill>
              </a:rPr>
              <a:t>that come to mind when Jesus Christ is mentioned.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EB80-4B3E-4A8C-8426-C8C52B9E2970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40000" contrast="-40000"/>
          </a:blip>
          <a:stretch>
            <a:fillRect/>
          </a:stretch>
        </p:blipFill>
        <p:spPr>
          <a:xfrm>
            <a:off x="582793" y="1182030"/>
            <a:ext cx="11026415" cy="502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1288" y="3534184"/>
            <a:ext cx="1407800" cy="4436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36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158766"/>
              </p:ext>
            </p:extLst>
          </p:nvPr>
        </p:nvGraphicFramePr>
        <p:xfrm>
          <a:off x="1210540" y="1910056"/>
          <a:ext cx="9770920" cy="303788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442730"/>
                <a:gridCol w="2442730"/>
                <a:gridCol w="2442730"/>
                <a:gridCol w="2442730"/>
              </a:tblGrid>
              <a:tr h="9383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All UK adults</a:t>
                      </a:r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18-34 year olds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</a:rPr>
                        <a:t>Practising</a:t>
                      </a:r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 Christians</a:t>
                      </a:r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Non-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</a:rPr>
                        <a:t>Practising</a:t>
                      </a:r>
                      <a:endParaRPr lang="en-US" sz="2000" dirty="0" smtClean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Christian</a:t>
                      </a:r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</a:tr>
              <a:tr h="6998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Spiritual, 49%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Spiritual,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</a:rPr>
                        <a:t> 41%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Loving, 93%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Loving, 59%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</a:tr>
              <a:tr h="6998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Loving,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</a:rPr>
                        <a:t> 48%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Loving, 41%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Wise, 88%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Spiritual, 58%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</a:tr>
              <a:tr h="6998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Peaceful, 47%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Leader, 40%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Arial" panose="020B0604020202020204" pitchFamily="34" charset="0"/>
                        </a:rPr>
                        <a:t>Inspirational, 88%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Peaceful,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</a:rPr>
                        <a:t> 55%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b="1" dirty="0" smtClean="0"/>
              <a:t>Words chosen by UK adults to describe Jesus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F103-1924-4644-872F-0B1388EEEAFA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10602" y="6185097"/>
            <a:ext cx="3581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 respondents could choose multiple options.</a:t>
            </a:r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321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245647"/>
              </p:ext>
            </p:extLst>
          </p:nvPr>
        </p:nvGraphicFramePr>
        <p:xfrm>
          <a:off x="1210540" y="1910056"/>
          <a:ext cx="9770920" cy="303788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442730"/>
                <a:gridCol w="2442730"/>
                <a:gridCol w="2442730"/>
                <a:gridCol w="2442730"/>
              </a:tblGrid>
              <a:tr h="9383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All English adults</a:t>
                      </a:r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18-34 year olds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</a:rPr>
                        <a:t>Practising</a:t>
                      </a:r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 Christians</a:t>
                      </a:r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Non-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</a:rPr>
                        <a:t>Practising</a:t>
                      </a:r>
                      <a:endParaRPr lang="en-US" sz="2000" dirty="0" smtClean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</a:rPr>
                        <a:t>Christian</a:t>
                      </a:r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98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Spiritual, 48%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Spiritual,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42%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Loving, 93%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Loving, 58%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998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Loving,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47%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Loving, 42%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Wise, 88%</a:t>
                      </a:r>
                    </a:p>
                  </a:txBody>
                  <a:tcPr marL="137160" marR="137160" marT="137160" marB="13716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Spiritual, 57%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998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Peaceful, 46%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Leader, 41%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Inspirational, 88%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Peaceful,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54%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Words chosen by English adults to describe Jesus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F103-1924-4644-872F-0B1388EEEAFA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10602" y="6185097"/>
            <a:ext cx="3581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respondents could choose multiple options.</a:t>
            </a:r>
            <a:endParaRPr lang="en-US" sz="11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516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Non-Christians’ Perceptions of Christians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32B9-ECBD-4C20-AD1F-98D755899708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912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b="1" dirty="0" smtClean="0"/>
              <a:t>Most UK non-Christians say they know a Christian.</a:t>
            </a:r>
            <a:endParaRPr lang="en-US" sz="40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8113187"/>
              </p:ext>
            </p:extLst>
          </p:nvPr>
        </p:nvGraphicFramePr>
        <p:xfrm>
          <a:off x="604283" y="1232479"/>
          <a:ext cx="5204543" cy="4944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4412902"/>
              </p:ext>
            </p:extLst>
          </p:nvPr>
        </p:nvGraphicFramePr>
        <p:xfrm>
          <a:off x="6667132" y="1313234"/>
          <a:ext cx="4941849" cy="4853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B3D08-1235-4C40-AFF4-3E54DCCEEF33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757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4239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Most English non-Christians say they know a Christian.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67084508"/>
              </p:ext>
            </p:extLst>
          </p:nvPr>
        </p:nvGraphicFramePr>
        <p:xfrm>
          <a:off x="604283" y="1232479"/>
          <a:ext cx="5204543" cy="4944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1248140"/>
              </p:ext>
            </p:extLst>
          </p:nvPr>
        </p:nvGraphicFramePr>
        <p:xfrm>
          <a:off x="6667132" y="1313234"/>
          <a:ext cx="4941849" cy="4853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B3D08-1235-4C40-AFF4-3E54DCCEEF33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258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9825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UK non-Christians attribute more positive than negative qualities to the Christians they know.</a:t>
            </a:r>
            <a:endParaRPr lang="en-US" sz="20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779123"/>
              </p:ext>
            </p:extLst>
          </p:nvPr>
        </p:nvGraphicFramePr>
        <p:xfrm>
          <a:off x="209550" y="1825625"/>
          <a:ext cx="117729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FAFE-626F-4125-8D8F-6444BD301AEF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10602" y="6185097"/>
            <a:ext cx="3581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latin typeface="Arial" panose="020B0604020202020204" pitchFamily="34" charset="0"/>
              </a:rPr>
              <a:t>* respondents could choose multiple options.</a:t>
            </a:r>
            <a:endParaRPr lang="en-US" sz="1100" i="1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2436" y="2796750"/>
            <a:ext cx="262712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POSITIVE QUALITIES</a:t>
            </a:r>
            <a:endParaRPr lang="en-US" b="1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822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9825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UK non-Christians attribute more positive than negative qualities to the Christians they know.</a:t>
            </a:r>
            <a:endParaRPr lang="en-US" sz="20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746818"/>
              </p:ext>
            </p:extLst>
          </p:nvPr>
        </p:nvGraphicFramePr>
        <p:xfrm>
          <a:off x="0" y="1825625"/>
          <a:ext cx="121920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28C6-B960-4C4B-8D46-333D51601B3A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10602" y="6185097"/>
            <a:ext cx="3581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latin typeface="Arial" panose="020B0604020202020204" pitchFamily="34" charset="0"/>
              </a:rPr>
              <a:t>* respondents could choose multiple options.</a:t>
            </a:r>
            <a:endParaRPr lang="en-US" sz="1100" i="1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2436" y="2796750"/>
            <a:ext cx="262712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NEGATIVE QUALITIES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152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9825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English non-Christians attribute more positive than negative qualities to the Christians they know.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004448"/>
              </p:ext>
            </p:extLst>
          </p:nvPr>
        </p:nvGraphicFramePr>
        <p:xfrm>
          <a:off x="209550" y="1825625"/>
          <a:ext cx="117729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FAFE-626F-4125-8D8F-6444BD301AEF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10602" y="6185097"/>
            <a:ext cx="3581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* respondents could choose multiple options.</a:t>
            </a:r>
            <a:endParaRPr lang="en-US" sz="11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2436" y="2796750"/>
            <a:ext cx="262712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POSITIVE QUALITIES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5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9825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English non-Christians attribute more positive than negative qualities to the Christians they know.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427168"/>
              </p:ext>
            </p:extLst>
          </p:nvPr>
        </p:nvGraphicFramePr>
        <p:xfrm>
          <a:off x="0" y="1825625"/>
          <a:ext cx="121920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28C6-B960-4C4B-8D46-333D51601B3A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10602" y="6185097"/>
            <a:ext cx="3581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* respondents could choose multiple options.</a:t>
            </a:r>
            <a:endParaRPr lang="en-US" sz="11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2436" y="2796750"/>
            <a:ext cx="262712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C33E45"/>
                </a:solidFill>
                <a:latin typeface="Arial" panose="020B0604020202020204" pitchFamily="34" charset="0"/>
              </a:rPr>
              <a:t>NEGATIVE QUALITIES</a:t>
            </a:r>
            <a:endParaRPr lang="en-US" b="1" dirty="0">
              <a:solidFill>
                <a:srgbClr val="C33E45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76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57118"/>
              </p:ext>
            </p:extLst>
          </p:nvPr>
        </p:nvGraphicFramePr>
        <p:xfrm>
          <a:off x="935666" y="987425"/>
          <a:ext cx="10419722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4F74-8A8A-4BF8-92FB-ACB0F62A348D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Defining the UK Audience – Age Groups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34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Who are the 33% who do not know a 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Christian?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These individuals are more likely than average to be…</a:t>
            </a:r>
          </a:p>
          <a:p>
            <a:r>
              <a:rPr lang="en-US" dirty="0" smtClean="0"/>
              <a:t>Under the age of 35 (39%)</a:t>
            </a:r>
          </a:p>
          <a:p>
            <a:r>
              <a:rPr lang="en-US" dirty="0" smtClean="0"/>
              <a:t>Ages 35-44 (24%)</a:t>
            </a:r>
          </a:p>
          <a:p>
            <a:r>
              <a:rPr lang="en-US" dirty="0" smtClean="0"/>
              <a:t>Asian or Asian British (9%)</a:t>
            </a:r>
          </a:p>
          <a:p>
            <a:pPr lvl="1"/>
            <a:r>
              <a:rPr lang="en-US" dirty="0" smtClean="0"/>
              <a:t>Pakistani (3%)</a:t>
            </a:r>
          </a:p>
          <a:p>
            <a:pPr lvl="1"/>
            <a:r>
              <a:rPr lang="en-US" dirty="0" smtClean="0"/>
              <a:t>Indian (3%)</a:t>
            </a:r>
          </a:p>
          <a:p>
            <a:r>
              <a:rPr lang="en-US" dirty="0" smtClean="0"/>
              <a:t>Living in England (87%)</a:t>
            </a:r>
          </a:p>
          <a:p>
            <a:pPr lvl="1"/>
            <a:r>
              <a:rPr lang="en-US" dirty="0" smtClean="0"/>
              <a:t>East of England (12%)</a:t>
            </a:r>
          </a:p>
          <a:p>
            <a:pPr lvl="1"/>
            <a:r>
              <a:rPr lang="en-US" dirty="0" smtClean="0"/>
              <a:t>London (14%)</a:t>
            </a:r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These individuals are less likely than average to be…</a:t>
            </a:r>
          </a:p>
          <a:p>
            <a:pPr indent="-457200"/>
            <a:r>
              <a:rPr lang="en-US" dirty="0" smtClean="0"/>
              <a:t>Ages 55+ (19%)</a:t>
            </a:r>
          </a:p>
          <a:p>
            <a:pPr indent="-457200"/>
            <a:r>
              <a:rPr lang="en-US" dirty="0" smtClean="0"/>
              <a:t>Black or Black British (0%)</a:t>
            </a:r>
          </a:p>
          <a:p>
            <a:pPr indent="-457200"/>
            <a:r>
              <a:rPr lang="en-US" dirty="0" smtClean="0"/>
              <a:t>Living in Northern Ireland (1%)</a:t>
            </a:r>
          </a:p>
          <a:p>
            <a:pPr indent="-457200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821-AF96-4637-99B8-BCD7CD795B1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pPr/>
              <a:t>50</a:t>
            </a:fld>
            <a:endParaRPr lang="en-US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854706112"/>
              </p:ext>
            </p:extLst>
          </p:nvPr>
        </p:nvGraphicFramePr>
        <p:xfrm>
          <a:off x="5512480" y="1311935"/>
          <a:ext cx="5749726" cy="474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9011487"/>
      </p:ext>
    </p:extLst>
  </p:cSld>
  <p:clrMapOvr>
    <a:masterClrMapping/>
  </p:clrMapOvr>
  <p:transition spd="med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/>
              <a:t>Non-Christians’ Experience with Evangelism</a:t>
            </a:r>
            <a:endParaRPr lang="en-US" sz="35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3973-EC7C-4D09-80F6-84C7CC2FF11B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485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063" y="1"/>
            <a:ext cx="10307055" cy="2264326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More than half UK non-Christians who know a Christian (57%) have had a conversation with them about Jesus—or 38% of all UK non-Christians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600" dirty="0" smtClean="0"/>
              <a:t>Conversations tend to be between family and friends.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89020179"/>
              </p:ext>
            </p:extLst>
          </p:nvPr>
        </p:nvGraphicFramePr>
        <p:xfrm>
          <a:off x="94268" y="1993919"/>
          <a:ext cx="677787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B12F-8FBD-4822-A2A3-8AD02EC5B471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0644645"/>
              </p:ext>
            </p:extLst>
          </p:nvPr>
        </p:nvGraphicFramePr>
        <p:xfrm>
          <a:off x="6172199" y="1993919"/>
          <a:ext cx="540184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482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B12F-8FBD-4822-A2A3-8AD02EC5B471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0357545"/>
              </p:ext>
            </p:extLst>
          </p:nvPr>
        </p:nvGraphicFramePr>
        <p:xfrm>
          <a:off x="6172199" y="2055117"/>
          <a:ext cx="540184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53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8063" y="1"/>
            <a:ext cx="10244425" cy="2264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More than half English non-Christians who know a Christian (57%) have had a conversation with them about Jesus—or 39% of all English non-Christians.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1100" dirty="0" smtClean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sz="1100" dirty="0" smtClean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Conversations tend to be between family and friends.</a:t>
            </a:r>
            <a:r>
              <a:rPr lang="en-US" sz="1400" dirty="0">
                <a:latin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</a:rPr>
            </a:br>
            <a:endParaRPr lang="en-US" sz="2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32432555"/>
              </p:ext>
            </p:extLst>
          </p:nvPr>
        </p:nvGraphicFramePr>
        <p:xfrm>
          <a:off x="94268" y="1993919"/>
          <a:ext cx="677787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658757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9340" cy="1325563"/>
          </a:xfrm>
        </p:spPr>
        <p:txBody>
          <a:bodyPr anchor="t">
            <a:normAutofit fontScale="90000"/>
          </a:bodyPr>
          <a:lstStyle/>
          <a:p>
            <a:r>
              <a:rPr lang="en-US" sz="2800" b="1" dirty="0"/>
              <a:t>When Christians talk about their faith in Jesus </a:t>
            </a:r>
            <a:r>
              <a:rPr lang="en-US" sz="2800" b="1" u="sng" dirty="0"/>
              <a:t>1 in 5 of UK non-Christians</a:t>
            </a:r>
            <a:r>
              <a:rPr lang="en-US" sz="2800" b="1" dirty="0"/>
              <a:t> they talk to are open to an experience or encounter with Jesus. But 60% don’t want to know more.</a:t>
            </a:r>
            <a:br>
              <a:rPr lang="en-US" sz="2800" b="1" dirty="0"/>
            </a:br>
            <a:r>
              <a:rPr lang="en-US" sz="2800" b="1" dirty="0"/>
              <a:t>.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662638"/>
              </p:ext>
            </p:extLst>
          </p:nvPr>
        </p:nvGraphicFramePr>
        <p:xfrm>
          <a:off x="289560" y="1594995"/>
          <a:ext cx="11612880" cy="44926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06440"/>
                <a:gridCol w="5806440"/>
              </a:tblGrid>
              <a:tr h="5513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Positive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Negative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Wanted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 18%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60%, Did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not want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Jesus, 20%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49%, Not 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sad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faith, 16%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43%,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glad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more positive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22%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30%,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more negative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closer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question, 27%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29%,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less close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comfortable, 51%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33%, Felt uncomfortable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85018-4099-46B8-96E1-D2D10AADB63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565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7596" cy="1325563"/>
          </a:xfrm>
        </p:spPr>
        <p:txBody>
          <a:bodyPr anchor="t">
            <a:normAutofit/>
          </a:bodyPr>
          <a:lstStyle/>
          <a:p>
            <a:r>
              <a:rPr lang="en-US" sz="2400" b="1" dirty="0"/>
              <a:t>18-34 year </a:t>
            </a:r>
            <a:r>
              <a:rPr lang="en-US" sz="2400" b="1" dirty="0" smtClean="0"/>
              <a:t>old non-Christians respond </a:t>
            </a:r>
            <a:r>
              <a:rPr lang="en-US" sz="2400" b="1" dirty="0"/>
              <a:t>more positively than older adults to conversations about </a:t>
            </a:r>
            <a:r>
              <a:rPr lang="en-US" sz="2400" b="1" dirty="0" smtClean="0"/>
              <a:t>Jesus.</a:t>
            </a:r>
            <a:endParaRPr lang="en-US" sz="24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425307"/>
              </p:ext>
            </p:extLst>
          </p:nvPr>
        </p:nvGraphicFramePr>
        <p:xfrm>
          <a:off x="289560" y="1594995"/>
          <a:ext cx="11612880" cy="44926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06440"/>
                <a:gridCol w="5806440"/>
              </a:tblGrid>
              <a:tr h="5513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Positive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Negative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Wanted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 22%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52%, Did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not want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Jesus, 23%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47%, Not 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sad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faith, 18%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39%,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glad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more positive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29%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25%,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more negative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closer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question, 31%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30%,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less close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comfortable, 49%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35%, Felt uncomfortable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DB76-8F4B-42F2-A989-DFFADFABB075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44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92" y="265178"/>
            <a:ext cx="10021866" cy="132556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When Christians talk about their faith in Jesus </a:t>
            </a:r>
            <a:r>
              <a:rPr lang="en-US" sz="2400" b="1" u="sng" dirty="0">
                <a:solidFill>
                  <a:schemeClr val="bg1"/>
                </a:solidFill>
              </a:rPr>
              <a:t>1 in 5 of </a:t>
            </a:r>
            <a:r>
              <a:rPr lang="en-US" sz="2400" b="1" u="sng" dirty="0" smtClean="0">
                <a:solidFill>
                  <a:schemeClr val="bg1"/>
                </a:solidFill>
              </a:rPr>
              <a:t>English </a:t>
            </a:r>
            <a:r>
              <a:rPr lang="en-US" sz="2400" b="1" u="sng" dirty="0">
                <a:solidFill>
                  <a:schemeClr val="bg1"/>
                </a:solidFill>
              </a:rPr>
              <a:t>non-Christians</a:t>
            </a:r>
            <a:r>
              <a:rPr lang="en-US" sz="2400" b="1" dirty="0">
                <a:solidFill>
                  <a:schemeClr val="bg1"/>
                </a:solidFill>
              </a:rPr>
              <a:t> they talk to are open to an experience or encounter with Jesus. But </a:t>
            </a:r>
            <a:r>
              <a:rPr lang="en-US" sz="2400" b="1" dirty="0" smtClean="0">
                <a:solidFill>
                  <a:schemeClr val="bg1"/>
                </a:solidFill>
              </a:rPr>
              <a:t>59% </a:t>
            </a:r>
            <a:r>
              <a:rPr lang="en-US" sz="2400" b="1" dirty="0">
                <a:solidFill>
                  <a:schemeClr val="bg1"/>
                </a:solidFill>
              </a:rPr>
              <a:t>don’t want to know more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2697599"/>
              </p:ext>
            </p:extLst>
          </p:nvPr>
        </p:nvGraphicFramePr>
        <p:xfrm>
          <a:off x="289560" y="1594995"/>
          <a:ext cx="11612880" cy="44926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06440"/>
                <a:gridCol w="5806440"/>
              </a:tblGrid>
              <a:tr h="5513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Positive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Negative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Wanted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 19%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59%, Did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not want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Jesus, 20%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49%, Not 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sad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faith, 16%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42%,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glad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more positive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23%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30%,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more negative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closer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question, 26%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29%,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less close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comfortable, 53%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32%, Felt uncomfortable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85018-4099-46B8-96E1-D2D10AADB63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829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29" y="237266"/>
            <a:ext cx="9812107" cy="1325563"/>
          </a:xfrm>
        </p:spPr>
        <p:txBody>
          <a:bodyPr anchor="t"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Nearly third </a:t>
            </a:r>
            <a:r>
              <a:rPr lang="en-US" sz="2400" b="1" dirty="0">
                <a:solidFill>
                  <a:schemeClr val="bg1"/>
                </a:solidFill>
              </a:rPr>
              <a:t>of 18-34 year </a:t>
            </a:r>
            <a:r>
              <a:rPr lang="en-US" sz="2400" b="1" dirty="0" smtClean="0">
                <a:solidFill>
                  <a:schemeClr val="bg1"/>
                </a:solidFill>
              </a:rPr>
              <a:t>old non-Christians </a:t>
            </a:r>
            <a:r>
              <a:rPr lang="en-US" sz="2400" b="1" dirty="0">
                <a:solidFill>
                  <a:schemeClr val="bg1"/>
                </a:solidFill>
              </a:rPr>
              <a:t>feel more positive about Jesus after speaking to a Christian about faith in </a:t>
            </a:r>
            <a:r>
              <a:rPr lang="en-US" sz="2400" b="1" dirty="0" smtClean="0">
                <a:solidFill>
                  <a:schemeClr val="bg1"/>
                </a:solidFill>
              </a:rPr>
              <a:t>Jesus.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9595454"/>
              </p:ext>
            </p:extLst>
          </p:nvPr>
        </p:nvGraphicFramePr>
        <p:xfrm>
          <a:off x="289560" y="1594995"/>
          <a:ext cx="11612880" cy="44926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06440"/>
                <a:gridCol w="5806440"/>
              </a:tblGrid>
              <a:tr h="5513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Positive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Negative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Wanted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 23%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52%, Did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not want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Jesus, 22%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46%, Not 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sad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faith, 19%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37%,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glad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more positive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31%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25%,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more negative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closer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question, 31%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28%,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less close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comfortable, 51%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33%, Felt uncomfortable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DB76-8F4B-42F2-A989-DFFADFABB075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330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Christians’ Experience of Evangelism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1B67-3C17-4E4F-A424-102B10A5D6CF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575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4241" cy="1325563"/>
          </a:xfrm>
        </p:spPr>
        <p:txBody>
          <a:bodyPr anchor="t">
            <a:noAutofit/>
          </a:bodyPr>
          <a:lstStyle/>
          <a:p>
            <a:r>
              <a:rPr lang="en-US" sz="2800" b="1" i="1" u="sng" dirty="0" smtClean="0"/>
              <a:t>UK </a:t>
            </a:r>
            <a:r>
              <a:rPr lang="en-US" sz="2800" b="1" i="1" u="sng" dirty="0" err="1" smtClean="0"/>
              <a:t>Practising</a:t>
            </a:r>
            <a:r>
              <a:rPr lang="en-US" sz="2800" b="1" i="1" u="sng" dirty="0" smtClean="0"/>
              <a:t> Christians</a:t>
            </a:r>
            <a:r>
              <a:rPr lang="en-US" sz="2800" b="1" dirty="0" smtClean="0"/>
              <a:t> feel a responsibility to </a:t>
            </a:r>
            <a:r>
              <a:rPr lang="en-US" sz="2800" b="1" dirty="0" err="1" smtClean="0"/>
              <a:t>evangelise</a:t>
            </a:r>
            <a:r>
              <a:rPr lang="en-US" sz="2800" b="1" dirty="0"/>
              <a:t> </a:t>
            </a:r>
            <a:r>
              <a:rPr lang="en-US" sz="2800" b="1" dirty="0" smtClean="0"/>
              <a:t>and believe talking to non-Christians about Jesus is part of this responsibility.</a:t>
            </a:r>
            <a:endParaRPr lang="en-US" sz="28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82877536"/>
              </p:ext>
            </p:extLst>
          </p:nvPr>
        </p:nvGraphicFramePr>
        <p:xfrm>
          <a:off x="2553630" y="1690688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64A62-12BE-4369-A62D-0D511D5C30AD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graphicFrame>
        <p:nvGraphicFramePr>
          <p:cNvPr id="16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122566"/>
              </p:ext>
            </p:extLst>
          </p:nvPr>
        </p:nvGraphicFramePr>
        <p:xfrm>
          <a:off x="7140498" y="1690688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1146" y="3145848"/>
            <a:ext cx="23258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don’t know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746" y="5918909"/>
            <a:ext cx="1176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E</a:t>
            </a:r>
            <a:r>
              <a:rPr lang="en-US" sz="1600" dirty="0" smtClean="0">
                <a:latin typeface="Arial" panose="020B0604020202020204" pitchFamily="34" charset="0"/>
              </a:rPr>
              <a:t>thnic minority UK adults are more likely to believe they have a responsibility to </a:t>
            </a:r>
            <a:r>
              <a:rPr lang="en-US" sz="1600" dirty="0" err="1" smtClean="0">
                <a:latin typeface="Arial" panose="020B0604020202020204" pitchFamily="34" charset="0"/>
              </a:rPr>
              <a:t>evangelise</a:t>
            </a:r>
            <a:r>
              <a:rPr lang="en-US" sz="1600" dirty="0" smtClean="0">
                <a:latin typeface="Arial" panose="020B0604020202020204" pitchFamily="34" charset="0"/>
              </a:rPr>
              <a:t> (91%, strongly + tend to agree)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406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026013"/>
              </p:ext>
            </p:extLst>
          </p:nvPr>
        </p:nvGraphicFramePr>
        <p:xfrm>
          <a:off x="935666" y="987425"/>
          <a:ext cx="10419722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5722937" cy="1600200"/>
          </a:xfrm>
        </p:spPr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Research Study Overview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4F74-8A8A-4BF8-92FB-ACB0F62A348D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5494337" cy="44021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Defining the English Audience – Age Groups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02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4241" cy="1325563"/>
          </a:xfrm>
        </p:spPr>
        <p:txBody>
          <a:bodyPr anchor="t">
            <a:noAutofit/>
          </a:bodyPr>
          <a:lstStyle/>
          <a:p>
            <a:r>
              <a:rPr lang="en-US" sz="2800" b="1" i="1" u="sng" dirty="0" smtClean="0">
                <a:solidFill>
                  <a:schemeClr val="bg1"/>
                </a:solidFill>
              </a:rPr>
              <a:t>English </a:t>
            </a:r>
            <a:r>
              <a:rPr lang="en-US" sz="2800" b="1" i="1" u="sng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i="1" u="sng" dirty="0" smtClean="0">
                <a:solidFill>
                  <a:schemeClr val="bg1"/>
                </a:solidFill>
              </a:rPr>
              <a:t> Christians</a:t>
            </a:r>
            <a:r>
              <a:rPr lang="en-US" sz="2800" b="1" dirty="0" smtClean="0">
                <a:solidFill>
                  <a:schemeClr val="bg1"/>
                </a:solidFill>
              </a:rPr>
              <a:t> feel a responsibility to </a:t>
            </a:r>
            <a:r>
              <a:rPr lang="en-US" sz="2800" b="1" dirty="0" err="1" smtClean="0">
                <a:solidFill>
                  <a:schemeClr val="bg1"/>
                </a:solidFill>
              </a:rPr>
              <a:t>evangelise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and believe talking to non-Christians about Jesus is part of this responsibility.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1263718"/>
              </p:ext>
            </p:extLst>
          </p:nvPr>
        </p:nvGraphicFramePr>
        <p:xfrm>
          <a:off x="2553630" y="1690688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64A62-12BE-4369-A62D-0D511D5C30AD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graphicFrame>
        <p:nvGraphicFramePr>
          <p:cNvPr id="16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04901814"/>
              </p:ext>
            </p:extLst>
          </p:nvPr>
        </p:nvGraphicFramePr>
        <p:xfrm>
          <a:off x="7140498" y="1690688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1146" y="3145848"/>
            <a:ext cx="23258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don’t know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746" y="5918909"/>
            <a:ext cx="1176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thnic minority English adults are more likely to believe they have a responsibility to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evangelise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(92%, strongly + tend to agree)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198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5291" cy="1325563"/>
          </a:xfrm>
        </p:spPr>
        <p:txBody>
          <a:bodyPr anchor="t">
            <a:noAutofit/>
          </a:bodyPr>
          <a:lstStyle/>
          <a:p>
            <a:r>
              <a:rPr lang="en-US" sz="2800" b="1" i="1" u="sng" dirty="0" smtClean="0"/>
              <a:t>UK Non-</a:t>
            </a:r>
            <a:r>
              <a:rPr lang="en-US" sz="2800" b="1" i="1" u="sng" dirty="0" err="1" smtClean="0"/>
              <a:t>practising</a:t>
            </a:r>
            <a:r>
              <a:rPr lang="en-US" sz="2800" b="1" i="1" u="sng" dirty="0" smtClean="0"/>
              <a:t> Christians</a:t>
            </a:r>
            <a:r>
              <a:rPr lang="en-US" sz="2800" b="1" dirty="0" smtClean="0"/>
              <a:t> do not think evangelism is their responsibility.</a:t>
            </a:r>
            <a:endParaRPr lang="en-US" sz="28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8593863"/>
              </p:ext>
            </p:extLst>
          </p:nvPr>
        </p:nvGraphicFramePr>
        <p:xfrm>
          <a:off x="2553630" y="1690688"/>
          <a:ext cx="52120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EBE5-AC99-46DC-A711-62B68F4510E0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graphicFrame>
        <p:nvGraphicFramePr>
          <p:cNvPr id="16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88333816"/>
              </p:ext>
            </p:extLst>
          </p:nvPr>
        </p:nvGraphicFramePr>
        <p:xfrm>
          <a:off x="7140498" y="1690688"/>
          <a:ext cx="52120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51146" y="3145848"/>
            <a:ext cx="23258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don’t know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726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5291" cy="1325563"/>
          </a:xfrm>
        </p:spPr>
        <p:txBody>
          <a:bodyPr anchor="t">
            <a:noAutofit/>
          </a:bodyPr>
          <a:lstStyle/>
          <a:p>
            <a:r>
              <a:rPr lang="en-US" sz="2800" b="1" i="1" u="sng" dirty="0" smtClean="0">
                <a:solidFill>
                  <a:schemeClr val="bg1"/>
                </a:solidFill>
              </a:rPr>
              <a:t>English Non-</a:t>
            </a:r>
            <a:r>
              <a:rPr lang="en-US" sz="2800" b="1" i="1" u="sng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i="1" u="sng" dirty="0" smtClean="0">
                <a:solidFill>
                  <a:schemeClr val="bg1"/>
                </a:solidFill>
              </a:rPr>
              <a:t> Christians</a:t>
            </a:r>
            <a:r>
              <a:rPr lang="en-US" sz="2800" b="1" dirty="0" smtClean="0">
                <a:solidFill>
                  <a:schemeClr val="bg1"/>
                </a:solidFill>
              </a:rPr>
              <a:t> do not think evangelism is their responsibility.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1391632"/>
              </p:ext>
            </p:extLst>
          </p:nvPr>
        </p:nvGraphicFramePr>
        <p:xfrm>
          <a:off x="2553630" y="1690688"/>
          <a:ext cx="52120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EBE5-AC99-46DC-A711-62B68F4510E0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graphicFrame>
        <p:nvGraphicFramePr>
          <p:cNvPr id="16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31548128"/>
              </p:ext>
            </p:extLst>
          </p:nvPr>
        </p:nvGraphicFramePr>
        <p:xfrm>
          <a:off x="7140498" y="1690688"/>
          <a:ext cx="52120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51146" y="3145848"/>
            <a:ext cx="23258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don’t know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791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89273" cy="1325563"/>
          </a:xfrm>
        </p:spPr>
        <p:txBody>
          <a:bodyPr anchor="t">
            <a:noAutofit/>
          </a:bodyPr>
          <a:lstStyle/>
          <a:p>
            <a:r>
              <a:rPr lang="en-US" sz="2800" b="1" i="1" u="sng" dirty="0" smtClean="0"/>
              <a:t>UK </a:t>
            </a:r>
            <a:r>
              <a:rPr lang="en-US" sz="2800" b="1" i="1" u="sng" dirty="0" err="1" smtClean="0"/>
              <a:t>Practising</a:t>
            </a:r>
            <a:r>
              <a:rPr lang="en-US" sz="2800" b="1" i="1" u="sng" dirty="0" smtClean="0"/>
              <a:t> </a:t>
            </a:r>
            <a:r>
              <a:rPr lang="en-US" sz="2800" b="1" i="1" u="sng" dirty="0"/>
              <a:t>Christians</a:t>
            </a:r>
            <a:r>
              <a:rPr lang="en-US" sz="2800" b="1" dirty="0"/>
              <a:t> </a:t>
            </a:r>
            <a:r>
              <a:rPr lang="en-US" sz="2800" b="1" dirty="0" smtClean="0"/>
              <a:t>look for opportunities to talk about Jesus Christ and feel comfortable </a:t>
            </a:r>
            <a:r>
              <a:rPr lang="en-US" sz="2800" b="1" dirty="0"/>
              <a:t>doing so.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6726993"/>
              </p:ext>
            </p:extLst>
          </p:nvPr>
        </p:nvGraphicFramePr>
        <p:xfrm>
          <a:off x="-104905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3A0CB-D31B-403C-AF9B-D0BF437A0C6D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graphicFrame>
        <p:nvGraphicFramePr>
          <p:cNvPr id="10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4372730"/>
              </p:ext>
            </p:extLst>
          </p:nvPr>
        </p:nvGraphicFramePr>
        <p:xfrm>
          <a:off x="7769629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40659694"/>
              </p:ext>
            </p:extLst>
          </p:nvPr>
        </p:nvGraphicFramePr>
        <p:xfrm>
          <a:off x="3858116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00364" y="1614775"/>
            <a:ext cx="11933382" cy="507831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don’t know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045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0300" cy="1325563"/>
          </a:xfrm>
        </p:spPr>
        <p:txBody>
          <a:bodyPr anchor="t">
            <a:noAutofit/>
          </a:bodyPr>
          <a:lstStyle/>
          <a:p>
            <a:r>
              <a:rPr lang="en-US" sz="2800" b="1" i="1" u="sng" dirty="0" smtClean="0">
                <a:solidFill>
                  <a:schemeClr val="bg1"/>
                </a:solidFill>
              </a:rPr>
              <a:t>English </a:t>
            </a:r>
            <a:r>
              <a:rPr lang="en-US" sz="2800" b="1" i="1" u="sng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i="1" u="sng" dirty="0" smtClean="0">
                <a:solidFill>
                  <a:schemeClr val="bg1"/>
                </a:solidFill>
              </a:rPr>
              <a:t> </a:t>
            </a:r>
            <a:r>
              <a:rPr lang="en-US" sz="2800" b="1" i="1" u="sng" dirty="0">
                <a:solidFill>
                  <a:schemeClr val="bg1"/>
                </a:solidFill>
              </a:rPr>
              <a:t>Christians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look for opportunities to talk about Jesus Christ and feel comfortable </a:t>
            </a:r>
            <a:r>
              <a:rPr lang="en-US" sz="2800" b="1" dirty="0">
                <a:solidFill>
                  <a:schemeClr val="bg1"/>
                </a:solidFill>
              </a:rPr>
              <a:t>doing so.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1445746"/>
              </p:ext>
            </p:extLst>
          </p:nvPr>
        </p:nvGraphicFramePr>
        <p:xfrm>
          <a:off x="0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3A0CB-D31B-403C-AF9B-D0BF437A0C6D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graphicFrame>
        <p:nvGraphicFramePr>
          <p:cNvPr id="10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02041105"/>
              </p:ext>
            </p:extLst>
          </p:nvPr>
        </p:nvGraphicFramePr>
        <p:xfrm>
          <a:off x="7630072" y="2170142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50502827"/>
              </p:ext>
            </p:extLst>
          </p:nvPr>
        </p:nvGraphicFramePr>
        <p:xfrm>
          <a:off x="3718560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00364" y="1614775"/>
            <a:ext cx="11933382" cy="507831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don’t know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26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0300" cy="1325563"/>
          </a:xfrm>
        </p:spPr>
        <p:txBody>
          <a:bodyPr anchor="t">
            <a:noAutofit/>
          </a:bodyPr>
          <a:lstStyle/>
          <a:p>
            <a:r>
              <a:rPr lang="en-US" sz="2800" b="1" i="1" u="sng" dirty="0" smtClean="0"/>
              <a:t>UK Non-</a:t>
            </a:r>
            <a:r>
              <a:rPr lang="en-US" sz="2800" b="1" i="1" u="sng" dirty="0" err="1" smtClean="0"/>
              <a:t>practising</a:t>
            </a:r>
            <a:r>
              <a:rPr lang="en-US" sz="2800" b="1" i="1" u="sng" dirty="0" smtClean="0"/>
              <a:t> </a:t>
            </a:r>
            <a:r>
              <a:rPr lang="en-US" sz="2800" b="1" i="1" u="sng" dirty="0"/>
              <a:t>Christians</a:t>
            </a:r>
            <a:r>
              <a:rPr lang="en-US" sz="2800" b="1" dirty="0"/>
              <a:t> </a:t>
            </a:r>
            <a:r>
              <a:rPr lang="en-US" sz="2800" b="1" dirty="0" smtClean="0"/>
              <a:t>seldom seek out opportunities and lack the confidence to talk about their faith even when the opportunity presents itself.</a:t>
            </a:r>
            <a:endParaRPr lang="en-US" sz="28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6644422"/>
              </p:ext>
            </p:extLst>
          </p:nvPr>
        </p:nvGraphicFramePr>
        <p:xfrm>
          <a:off x="-286328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88C0-3C17-44A5-AC65-B5A50DBC84FA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0364" y="1614775"/>
            <a:ext cx="11933382" cy="507831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don’t know</a:t>
            </a:r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10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60905374"/>
              </p:ext>
            </p:extLst>
          </p:nvPr>
        </p:nvGraphicFramePr>
        <p:xfrm>
          <a:off x="7769629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4268248"/>
              </p:ext>
            </p:extLst>
          </p:nvPr>
        </p:nvGraphicFramePr>
        <p:xfrm>
          <a:off x="3718560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403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0300" cy="1325563"/>
          </a:xfrm>
        </p:spPr>
        <p:txBody>
          <a:bodyPr anchor="t">
            <a:noAutofit/>
          </a:bodyPr>
          <a:lstStyle/>
          <a:p>
            <a:r>
              <a:rPr lang="en-US" sz="2800" b="1" i="1" u="sng" dirty="0" smtClean="0">
                <a:solidFill>
                  <a:schemeClr val="bg1"/>
                </a:solidFill>
              </a:rPr>
              <a:t>English Non-</a:t>
            </a:r>
            <a:r>
              <a:rPr lang="en-US" sz="2800" b="1" i="1" u="sng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i="1" u="sng" dirty="0" smtClean="0">
                <a:solidFill>
                  <a:schemeClr val="bg1"/>
                </a:solidFill>
              </a:rPr>
              <a:t> </a:t>
            </a:r>
            <a:r>
              <a:rPr lang="en-US" sz="2800" b="1" i="1" u="sng" dirty="0">
                <a:solidFill>
                  <a:schemeClr val="bg1"/>
                </a:solidFill>
              </a:rPr>
              <a:t>Christians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seldom seek out opportunities and lack the confidence to talk about their faith even when the opportunity presents itself.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6062514"/>
              </p:ext>
            </p:extLst>
          </p:nvPr>
        </p:nvGraphicFramePr>
        <p:xfrm>
          <a:off x="-286328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88C0-3C17-44A5-AC65-B5A50DBC84FA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0364" y="1614775"/>
            <a:ext cx="11933382" cy="507831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don’t know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8457127"/>
              </p:ext>
            </p:extLst>
          </p:nvPr>
        </p:nvGraphicFramePr>
        <p:xfrm>
          <a:off x="7769629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74840042"/>
              </p:ext>
            </p:extLst>
          </p:nvPr>
        </p:nvGraphicFramePr>
        <p:xfrm>
          <a:off x="3718560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138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35596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The majority of UK 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Christians feel confident talking to non-Christians about Jesus.</a:t>
            </a:r>
            <a:endParaRPr lang="en-US" sz="28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18502977"/>
              </p:ext>
            </p:extLst>
          </p:nvPr>
        </p:nvGraphicFramePr>
        <p:xfrm>
          <a:off x="-286328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C350-8CD2-4AD2-9175-71B899EE6172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430048"/>
            <a:ext cx="11933382" cy="507831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don’t know</a:t>
            </a:r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10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23936156"/>
              </p:ext>
            </p:extLst>
          </p:nvPr>
        </p:nvGraphicFramePr>
        <p:xfrm>
          <a:off x="7769629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42377841"/>
              </p:ext>
            </p:extLst>
          </p:nvPr>
        </p:nvGraphicFramePr>
        <p:xfrm>
          <a:off x="3718560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07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81734292"/>
              </p:ext>
            </p:extLst>
          </p:nvPr>
        </p:nvGraphicFramePr>
        <p:xfrm>
          <a:off x="-286328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C350-8CD2-4AD2-9175-71B899EE6172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430048"/>
            <a:ext cx="11933382" cy="507831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agree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agree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tend to disagree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strongly disagree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don’t know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5820245"/>
              </p:ext>
            </p:extLst>
          </p:nvPr>
        </p:nvGraphicFramePr>
        <p:xfrm>
          <a:off x="7769629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9258466"/>
              </p:ext>
            </p:extLst>
          </p:nvPr>
        </p:nvGraphicFramePr>
        <p:xfrm>
          <a:off x="3718560" y="2156186"/>
          <a:ext cx="4754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68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365125"/>
            <a:ext cx="97355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The majority of English </a:t>
            </a:r>
            <a:r>
              <a:rPr lang="en-US" sz="2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practising</a:t>
            </a:r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Christians feel confident talking to non-Christians about Jesus.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955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0775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Two-thirds of UK 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Christians have talked about Jesus to a non-Christian in the past month.</a:t>
            </a:r>
            <a:endParaRPr lang="en-US" sz="3600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63577"/>
              </p:ext>
            </p:extLst>
          </p:nvPr>
        </p:nvGraphicFramePr>
        <p:xfrm>
          <a:off x="529937" y="1825625"/>
          <a:ext cx="1113212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57BF-CDA8-41BA-982B-07D46B62F36B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48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32462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4402352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448468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Defining the UK Audience</a:t>
            </a:r>
            <a:br>
              <a:rPr lang="en-US" sz="1800" dirty="0" smtClean="0"/>
            </a:b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i="1" dirty="0" smtClean="0"/>
              <a:t>Self-identified Christians </a:t>
            </a:r>
            <a:r>
              <a:rPr lang="en-US" sz="1800" dirty="0" smtClean="0"/>
              <a:t>say “Christian” best describes their religious faith (58%).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i="1" dirty="0" smtClean="0"/>
              <a:t>Non-Christians</a:t>
            </a:r>
            <a:r>
              <a:rPr lang="en-US" sz="1800" dirty="0" smtClean="0"/>
              <a:t> chose any response other than “Christian” to best describe their religious faith (42%).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9E81-8355-4B0E-B5E5-DA24494A113D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698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8101545"/>
              </p:ext>
            </p:extLst>
          </p:nvPr>
        </p:nvGraphicFramePr>
        <p:xfrm>
          <a:off x="529937" y="1825625"/>
          <a:ext cx="1113212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57BF-CDA8-41BA-982B-07D46B62F36B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70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0775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Two-thirds of English </a:t>
            </a:r>
            <a:r>
              <a:rPr lang="en-US" sz="2800" b="1" dirty="0" err="1" smtClean="0">
                <a:solidFill>
                  <a:srgbClr val="FFFFFF"/>
                </a:solidFill>
              </a:rPr>
              <a:t>practising</a:t>
            </a:r>
            <a:r>
              <a:rPr lang="en-US" sz="2800" b="1" dirty="0" smtClean="0">
                <a:solidFill>
                  <a:srgbClr val="FFFFFF"/>
                </a:solidFill>
              </a:rPr>
              <a:t> Christians have talked about Jesus to a non-Christian in the past month.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249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0368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UK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ractising</a:t>
            </a:r>
            <a:r>
              <a:rPr lang="en-US" sz="2800" b="1" dirty="0" smtClean="0"/>
              <a:t> Christians tend to be optimistic about the impact of their evangelism efforts.</a:t>
            </a:r>
            <a:endParaRPr lang="en-US" sz="28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45081381"/>
              </p:ext>
            </p:extLst>
          </p:nvPr>
        </p:nvGraphicFramePr>
        <p:xfrm>
          <a:off x="838200" y="1350280"/>
          <a:ext cx="5181600" cy="482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4C8-8737-442B-897E-7CF35621138B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graphicFrame>
        <p:nvGraphicFramePr>
          <p:cNvPr id="7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64092490"/>
              </p:ext>
            </p:extLst>
          </p:nvPr>
        </p:nvGraphicFramePr>
        <p:xfrm>
          <a:off x="6429226" y="1293426"/>
          <a:ext cx="4924573" cy="4883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315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0368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English </a:t>
            </a:r>
            <a:r>
              <a:rPr lang="en-US" sz="2800" b="1" dirty="0" err="1">
                <a:solidFill>
                  <a:schemeClr val="bg1"/>
                </a:solidFill>
              </a:rPr>
              <a:t>p</a:t>
            </a:r>
            <a:r>
              <a:rPr lang="en-US" sz="2800" b="1" dirty="0" err="1" smtClean="0">
                <a:solidFill>
                  <a:schemeClr val="bg1"/>
                </a:solidFill>
              </a:rPr>
              <a:t>ractising</a:t>
            </a:r>
            <a:r>
              <a:rPr lang="en-US" sz="2800" b="1" dirty="0" smtClean="0">
                <a:solidFill>
                  <a:schemeClr val="bg1"/>
                </a:solidFill>
              </a:rPr>
              <a:t> Christians tend to be optimistic about the impact of their evangelism efforts.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39648525"/>
              </p:ext>
            </p:extLst>
          </p:nvPr>
        </p:nvGraphicFramePr>
        <p:xfrm>
          <a:off x="838200" y="1350280"/>
          <a:ext cx="5181600" cy="482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4C8-8737-442B-897E-7CF35621138B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graphicFrame>
        <p:nvGraphicFramePr>
          <p:cNvPr id="7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05740494"/>
              </p:ext>
            </p:extLst>
          </p:nvPr>
        </p:nvGraphicFramePr>
        <p:xfrm>
          <a:off x="6429226" y="1293426"/>
          <a:ext cx="5078002" cy="4883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836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3123"/>
            <a:ext cx="10018986" cy="1577566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Non-Christians </a:t>
            </a:r>
            <a:r>
              <a:rPr lang="en-US" sz="2800" b="1" dirty="0"/>
              <a:t>and </a:t>
            </a:r>
            <a:r>
              <a:rPr lang="en-US" sz="2800" b="1" dirty="0" err="1"/>
              <a:t>practising</a:t>
            </a:r>
            <a:r>
              <a:rPr lang="en-US" sz="2800" b="1" dirty="0"/>
              <a:t> Christians were asked to describe what happened after having a conversation about Jesus.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DC57-EC8A-41B2-84A2-292C77F0F7F5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3060" y="6170707"/>
            <a:ext cx="4078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latin typeface="Arial" panose="020B0604020202020204" pitchFamily="34" charset="0"/>
              </a:rPr>
              <a:t>* respondents could choose multiple options.</a:t>
            </a:r>
            <a:endParaRPr lang="en-US" sz="1100" i="1" dirty="0">
              <a:latin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502251"/>
              </p:ext>
            </p:extLst>
          </p:nvPr>
        </p:nvGraphicFramePr>
        <p:xfrm>
          <a:off x="637783" y="1438469"/>
          <a:ext cx="10881360" cy="46432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46320"/>
                <a:gridCol w="3017520"/>
                <a:gridCol w="3017520"/>
              </a:tblGrid>
              <a:tr h="536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The Christian asked the non-Christian…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how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UK </a:t>
                      </a:r>
                      <a:r>
                        <a:rPr lang="en-US" sz="1800" u="none" strike="noStrike" dirty="0" err="1" smtClean="0">
                          <a:effectLst/>
                          <a:latin typeface="Arial" panose="020B0604020202020204" pitchFamily="34" charset="0"/>
                        </a:rPr>
                        <a:t>practising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Christians remember 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how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UK non-Christians</a:t>
                      </a:r>
                      <a:b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remember 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19478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If he or she wanted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prayer on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behalf of themselves, or for someone else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>
                    <a:solidFill>
                      <a:srgbClr val="DDD9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27%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DD9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19%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19478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To come to a church event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20%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15%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19478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To come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to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a church service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15%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18%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19478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If she or he was willing to talk about Jesus Christ again sometime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14%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16%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734970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If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he or she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wanted to experience the love of Jesus Christ for themselves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13%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734970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If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he or she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wanted to attend a course about Christianity / Jesus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756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DC57-EC8A-41B2-84A2-292C77F0F7F5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62472" y="6215529"/>
            <a:ext cx="39295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* respondents could choose multiple options.</a:t>
            </a:r>
            <a:endParaRPr lang="en-US" sz="11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438582"/>
              </p:ext>
            </p:extLst>
          </p:nvPr>
        </p:nvGraphicFramePr>
        <p:xfrm>
          <a:off x="637783" y="1489543"/>
          <a:ext cx="10881360" cy="46432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46320"/>
                <a:gridCol w="3017520"/>
                <a:gridCol w="3017520"/>
              </a:tblGrid>
              <a:tr h="536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The Christian asked the non-Christian…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how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English</a:t>
                      </a:r>
                      <a:r>
                        <a:rPr lang="en-US" sz="180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Arial" panose="020B0604020202020204" pitchFamily="34" charset="0"/>
                        </a:rPr>
                        <a:t>practising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Christians remember 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how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English</a:t>
                      </a:r>
                      <a:r>
                        <a:rPr lang="en-US" sz="180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non-Christians</a:t>
                      </a:r>
                      <a:r>
                        <a:rPr lang="en-US" sz="180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remember 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19478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If he or she wanted you to pray on behalf of themselves, or for someone else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27%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19%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19478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To come to a church event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20%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16%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19478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To come with you to a church service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15%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18%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19478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If she or he was willing to talk about Jesus Christ again sometime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14%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15%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734970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If they wanted to attend a course about Christianity / Jesus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734970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chemeClr val="accent4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If they wanted to experience the love of Jesus Christ for themselves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</a:rPr>
                        <a:t>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</a:rPr>
                        <a:t>13%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74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8986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English Christians and English non-Christians remember the conversations about Jesus similarly.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265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659"/>
            <a:ext cx="10029497" cy="1612030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UK Non-Christians’ response to the conversation </a:t>
            </a:r>
            <a:br>
              <a:rPr lang="en-US" sz="2800" b="1" dirty="0" smtClean="0"/>
            </a:br>
            <a:r>
              <a:rPr lang="en-US" sz="2800" b="1" dirty="0" smtClean="0"/>
              <a:t>about Jesus.</a:t>
            </a:r>
            <a:endParaRPr lang="en-US" sz="28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39023"/>
              </p:ext>
            </p:extLst>
          </p:nvPr>
        </p:nvGraphicFramePr>
        <p:xfrm>
          <a:off x="0" y="1031132"/>
          <a:ext cx="12567424" cy="530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781F-8C03-4510-8B07-E017BAFBB5A5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28000" y="6200588"/>
            <a:ext cx="406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latin typeface="Arial" panose="020B0604020202020204" pitchFamily="34" charset="0"/>
              </a:rPr>
              <a:t>* respondents could choose multiple options.</a:t>
            </a:r>
            <a:endParaRPr lang="en-US" sz="1100" i="1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91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827"/>
            <a:ext cx="10029497" cy="1621862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English Non-Christians’ response to the conversation about Jesus.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788663"/>
              </p:ext>
            </p:extLst>
          </p:nvPr>
        </p:nvGraphicFramePr>
        <p:xfrm>
          <a:off x="0" y="1031132"/>
          <a:ext cx="12567424" cy="530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781F-8C03-4510-8B07-E017BAFBB5A5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47530" y="6215529"/>
            <a:ext cx="39444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* respondents could choose multiple options.</a:t>
            </a:r>
            <a:endParaRPr lang="en-US" sz="1100" i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914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4239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Over the past five years UK 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Christians have been the most active in sharing their faith with friends and family.</a:t>
            </a:r>
            <a:endParaRPr lang="en-US" sz="2800" b="1" dirty="0"/>
          </a:p>
        </p:txBody>
      </p:sp>
      <p:graphicFrame>
        <p:nvGraphicFramePr>
          <p:cNvPr id="7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576464"/>
              </p:ext>
            </p:extLst>
          </p:nvPr>
        </p:nvGraphicFramePr>
        <p:xfrm>
          <a:off x="0" y="1694985"/>
          <a:ext cx="12192000" cy="468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C6B-5861-46FD-959A-E8091E9E0731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68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4239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Over the past five years English </a:t>
            </a:r>
            <a:r>
              <a:rPr lang="en-US" sz="2800" b="1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dirty="0" smtClean="0">
                <a:solidFill>
                  <a:schemeClr val="bg1"/>
                </a:solidFill>
              </a:rPr>
              <a:t> Christians have been the most active in sharing their faith with friends and family.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921907"/>
              </p:ext>
            </p:extLst>
          </p:nvPr>
        </p:nvGraphicFramePr>
        <p:xfrm>
          <a:off x="0" y="1694985"/>
          <a:ext cx="12192000" cy="468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C6B-5861-46FD-959A-E8091E9E0731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82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7868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18-34 year olds are somewhat more active than older Christians </a:t>
            </a:r>
            <a:r>
              <a:rPr lang="en-US" sz="2800" b="1" dirty="0"/>
              <a:t>in the </a:t>
            </a:r>
            <a:r>
              <a:rPr lang="en-US" sz="2800" b="1" dirty="0" smtClean="0"/>
              <a:t>UK when it comes to talking about their faith. </a:t>
            </a:r>
            <a:endParaRPr lang="en-US" sz="2800" b="1" dirty="0"/>
          </a:p>
        </p:txBody>
      </p:sp>
      <p:graphicFrame>
        <p:nvGraphicFramePr>
          <p:cNvPr id="7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163566"/>
              </p:ext>
            </p:extLst>
          </p:nvPr>
        </p:nvGraphicFramePr>
        <p:xfrm>
          <a:off x="0" y="1517515"/>
          <a:ext cx="12192000" cy="486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2B8-0785-49CB-B6B8-798786A78AF6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783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32462" cy="1600200"/>
          </a:xfrm>
        </p:spPr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Research Study Overview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630459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4484687" cy="44021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Defining the English Audience</a:t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800" b="1" i="1" dirty="0" smtClean="0">
                <a:solidFill>
                  <a:schemeClr val="bg1"/>
                </a:solidFill>
              </a:rPr>
              <a:t>Self-identified Christians </a:t>
            </a:r>
            <a:r>
              <a:rPr lang="en-US" sz="1800" dirty="0" smtClean="0">
                <a:solidFill>
                  <a:schemeClr val="bg1"/>
                </a:solidFill>
              </a:rPr>
              <a:t>say “Christian” best describes their religious faith (57%).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800" b="1" i="1" dirty="0" smtClean="0">
                <a:solidFill>
                  <a:schemeClr val="bg1"/>
                </a:solidFill>
              </a:rPr>
              <a:t>Non-Christians</a:t>
            </a:r>
            <a:r>
              <a:rPr lang="en-US" sz="1800" dirty="0" smtClean="0">
                <a:solidFill>
                  <a:schemeClr val="bg1"/>
                </a:solidFill>
              </a:rPr>
              <a:t> chose any response other than “Christian” to best describe their religious faith (43%).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9E81-8355-4B0E-B5E5-DA24494A113D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231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95" y="365125"/>
            <a:ext cx="10182773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18-34 year olds are somewhat more active than older Christians </a:t>
            </a:r>
            <a:r>
              <a:rPr lang="en-US" sz="2800" b="1" dirty="0">
                <a:solidFill>
                  <a:schemeClr val="bg1"/>
                </a:solidFill>
              </a:rPr>
              <a:t>in </a:t>
            </a:r>
            <a:r>
              <a:rPr lang="en-US" sz="2800" b="1" dirty="0" smtClean="0">
                <a:solidFill>
                  <a:schemeClr val="bg1"/>
                </a:solidFill>
              </a:rPr>
              <a:t>England when it comes to talking about their faith. 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7664938"/>
              </p:ext>
            </p:extLst>
          </p:nvPr>
        </p:nvGraphicFramePr>
        <p:xfrm>
          <a:off x="0" y="1517515"/>
          <a:ext cx="12192000" cy="486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2B8-0785-49CB-B6B8-798786A78AF6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46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 Christian’s Faith Journey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8465E-C51F-4048-B3A7-80F0252BA9E3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878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27409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Many UK 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Christians attribute their faith to growing up in a Christian home.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i="1" dirty="0" smtClean="0"/>
              <a:t>93% of UK </a:t>
            </a:r>
            <a:r>
              <a:rPr lang="en-US" sz="2000" i="1" dirty="0" err="1" smtClean="0"/>
              <a:t>practising</a:t>
            </a:r>
            <a:r>
              <a:rPr lang="en-US" sz="2000" i="1" dirty="0" smtClean="0"/>
              <a:t> Christians have been a Christian for 11 years or more.</a:t>
            </a:r>
            <a:endParaRPr lang="en-US" sz="2200" i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8624280"/>
              </p:ext>
            </p:extLst>
          </p:nvPr>
        </p:nvGraphicFramePr>
        <p:xfrm>
          <a:off x="612842" y="1828800"/>
          <a:ext cx="5766881" cy="434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517531" y="1780162"/>
            <a:ext cx="5055343" cy="439680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Clr>
                <a:schemeClr val="tx2"/>
              </a:buClr>
              <a:buNone/>
            </a:pPr>
            <a:r>
              <a:rPr lang="en-US" sz="1700" b="1" dirty="0" smtClean="0"/>
              <a:t>Top Positive Influences</a:t>
            </a:r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500" dirty="0" smtClean="0"/>
              <a:t>Growing up in a Christian family, 41%</a:t>
            </a:r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500" dirty="0"/>
              <a:t>Attending church services, </a:t>
            </a:r>
            <a:r>
              <a:rPr lang="en-US" sz="1500" dirty="0" smtClean="0"/>
              <a:t>29%</a:t>
            </a:r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500" dirty="0"/>
              <a:t>Reading the Bible, </a:t>
            </a:r>
            <a:r>
              <a:rPr lang="en-US" sz="1500" dirty="0" smtClean="0"/>
              <a:t>28%</a:t>
            </a:r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500" dirty="0" smtClean="0"/>
              <a:t>Conversations with a Christian they </a:t>
            </a:r>
            <a:br>
              <a:rPr lang="en-US" sz="1500" dirty="0" smtClean="0"/>
            </a:br>
            <a:r>
              <a:rPr lang="en-US" sz="1500" dirty="0" smtClean="0"/>
              <a:t>knew well, 27%</a:t>
            </a:r>
            <a:endParaRPr lang="en-US" sz="1500" dirty="0"/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500" dirty="0"/>
              <a:t>An experience of the love of Jesus, </a:t>
            </a:r>
            <a:r>
              <a:rPr lang="en-US" sz="1500" dirty="0" smtClean="0"/>
              <a:t>23%</a:t>
            </a:r>
            <a:endParaRPr lang="en-US" sz="1500" dirty="0"/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500" dirty="0" smtClean="0"/>
              <a:t>A spiritual experience you could not explain, 17%</a:t>
            </a:r>
            <a:endParaRPr lang="en-US" sz="1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3DE2-8F6D-4929-822A-B313AB3086D8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605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All Influences that Led to Conversions </a:t>
            </a:r>
            <a:r>
              <a:rPr lang="en-US" sz="2800" b="1" dirty="0" smtClean="0"/>
              <a:t>among</a:t>
            </a:r>
            <a:br>
              <a:rPr lang="en-US" sz="2800" b="1" dirty="0" smtClean="0"/>
            </a:br>
            <a:r>
              <a:rPr lang="en-US" sz="2800" b="1" dirty="0" smtClean="0"/>
              <a:t>UK 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</a:t>
            </a:r>
            <a:r>
              <a:rPr lang="en-US" sz="2800" b="1" dirty="0"/>
              <a:t>Christians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6737804"/>
              </p:ext>
            </p:extLst>
          </p:nvPr>
        </p:nvGraphicFramePr>
        <p:xfrm>
          <a:off x="875907" y="1552248"/>
          <a:ext cx="5181600" cy="45720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252274"/>
                <a:gridCol w="929326"/>
              </a:tblGrid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Growing up in a Christian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Attending a church service(s), other than a wedding or funeral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Reading the Bible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Conversation(s) with Christian(s) you knew well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 experience of the love of Jesus Christ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 spiritual experience you could not explain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 particular life event, whether positive or 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16%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Conversation(s) with Christian(s) you did not know well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Christian Union or other university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 individual church’s outreach program (e.g., parent and toddler group, food bank)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47243161"/>
              </p:ext>
            </p:extLst>
          </p:nvPr>
        </p:nvGraphicFramePr>
        <p:xfrm>
          <a:off x="6209907" y="1552248"/>
          <a:ext cx="5181600" cy="45720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244419"/>
                <a:gridCol w="937181"/>
              </a:tblGrid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Visiting/praying in open churches (i.e., not during a service)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Christian media (TV, radio, books, websites, etc.)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Going to an introduction to Christianity course like Alpha or Christianity Explored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Dreams or visions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Newer forms of church such as messy church or café church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 church wedding or funeral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Specific Christians on social media (e.g. Twitter, Facebook, etc.)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Other</a:t>
                      </a:r>
                      <a:endParaRPr 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none of the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don't know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821-AF96-4637-99B8-BCD7CD795B1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52355" y="6202838"/>
            <a:ext cx="4939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* Represents less than one-half of one percent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89575"/>
      </p:ext>
    </p:extLst>
  </p:cSld>
  <p:clrMapOvr>
    <a:masterClrMapping/>
  </p:clrMapOvr>
  <p:transition spd="med">
    <p:split orient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35596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Many English </a:t>
            </a:r>
            <a:r>
              <a:rPr lang="en-US" sz="2800" b="1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dirty="0" smtClean="0">
                <a:solidFill>
                  <a:schemeClr val="bg1"/>
                </a:solidFill>
              </a:rPr>
              <a:t> Christians attribute their faith to growing up in a Christian home.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93% of English </a:t>
            </a:r>
            <a:r>
              <a:rPr lang="en-US" sz="2000" i="1" dirty="0" err="1" smtClean="0">
                <a:solidFill>
                  <a:schemeClr val="bg1"/>
                </a:solidFill>
              </a:rPr>
              <a:t>practising</a:t>
            </a:r>
            <a:r>
              <a:rPr lang="en-US" sz="2000" i="1" dirty="0" smtClean="0">
                <a:solidFill>
                  <a:schemeClr val="bg1"/>
                </a:solidFill>
              </a:rPr>
              <a:t> Christians have been a Christian for 11 years or more.</a:t>
            </a:r>
            <a:endParaRPr lang="en-US" sz="2200" i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2555722"/>
              </p:ext>
            </p:extLst>
          </p:nvPr>
        </p:nvGraphicFramePr>
        <p:xfrm>
          <a:off x="612842" y="1828800"/>
          <a:ext cx="5766881" cy="434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517531" y="1780162"/>
            <a:ext cx="5201799" cy="439680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Clr>
                <a:schemeClr val="tx2"/>
              </a:buClr>
              <a:buNone/>
            </a:pPr>
            <a:r>
              <a:rPr lang="en-US" sz="1700" b="1" dirty="0" smtClean="0">
                <a:solidFill>
                  <a:schemeClr val="bg1"/>
                </a:solidFill>
              </a:rPr>
              <a:t>Top Positive Influences</a:t>
            </a: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</a:rPr>
              <a:t>Growing up in a Christian family, 41%</a:t>
            </a: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Attending church services, </a:t>
            </a:r>
            <a:r>
              <a:rPr lang="en-US" sz="1500" dirty="0" smtClean="0">
                <a:solidFill>
                  <a:schemeClr val="bg1"/>
                </a:solidFill>
              </a:rPr>
              <a:t>28%</a:t>
            </a: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Reading the Bible, </a:t>
            </a:r>
            <a:r>
              <a:rPr lang="en-US" sz="1500" dirty="0" smtClean="0">
                <a:solidFill>
                  <a:schemeClr val="bg1"/>
                </a:solidFill>
              </a:rPr>
              <a:t>27%</a:t>
            </a: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Conversations with a Christian they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knew well, 27%</a:t>
            </a: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</a:rPr>
              <a:t>An </a:t>
            </a:r>
            <a:r>
              <a:rPr lang="en-US" sz="1500" dirty="0">
                <a:solidFill>
                  <a:schemeClr val="bg1"/>
                </a:solidFill>
              </a:rPr>
              <a:t>experience of the love of Jesus, </a:t>
            </a:r>
            <a:r>
              <a:rPr lang="en-US" sz="1500" dirty="0" smtClean="0">
                <a:solidFill>
                  <a:schemeClr val="bg1"/>
                </a:solidFill>
              </a:rPr>
              <a:t>24%</a:t>
            </a:r>
            <a:endParaRPr lang="en-US" sz="1500" dirty="0">
              <a:solidFill>
                <a:schemeClr val="bg1"/>
              </a:solidFill>
            </a:endParaRP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</a:rPr>
              <a:t>A spiritual experience you could not explain, 17%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3DE2-8F6D-4929-822A-B313AB3086D8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07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All Influences that Led to Conversions </a:t>
            </a:r>
            <a:r>
              <a:rPr lang="en-US" sz="2800" b="1" dirty="0" smtClean="0">
                <a:solidFill>
                  <a:schemeClr val="bg1"/>
                </a:solidFill>
              </a:rPr>
              <a:t>among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English </a:t>
            </a:r>
            <a:r>
              <a:rPr lang="en-US" sz="2800" b="1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Christians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3731012"/>
              </p:ext>
            </p:extLst>
          </p:nvPr>
        </p:nvGraphicFramePr>
        <p:xfrm>
          <a:off x="875907" y="1552248"/>
          <a:ext cx="5181600" cy="45720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252274"/>
                <a:gridCol w="929326"/>
              </a:tblGrid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Growing up in a Christian family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Attending a church service(s), other than a wedding or funeral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Reading the Bible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Conversation(s) with Christian(s) you knew well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 experience of the love of Jesus Christ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 spiritual experience you could not explain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 particular life event, whether positive or negative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Conversation(s) with Christian(s) you did not know well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Christian Union or other university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 individual church’s outreach program (e.g., parent and toddler group, food bank)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39996012"/>
              </p:ext>
            </p:extLst>
          </p:nvPr>
        </p:nvGraphicFramePr>
        <p:xfrm>
          <a:off x="6209907" y="1552248"/>
          <a:ext cx="5181600" cy="45720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244419"/>
                <a:gridCol w="937181"/>
              </a:tblGrid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Going to an introduction to Christianity course like Alpha or Christianity Explored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Christian media (TV, radio, books, websites, etc.)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Visiting/praying in open churches (i.e., not during a service)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Dreams or visions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Newer forms of church such as messy church or café church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 church wedding or funeral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Specific Christians on social media (e.g. Twitter, Facebook, etc.)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Other, please specify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none of the above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don't know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821-AF96-4637-99B8-BCD7CD795B1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52355" y="6202838"/>
            <a:ext cx="4939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* Represents less than one-half of one percent</a:t>
            </a:r>
            <a:endParaRPr lang="en-US" sz="1200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295435"/>
      </p:ext>
    </p:extLst>
  </p:cSld>
  <p:clrMapOvr>
    <a:masterClrMapping/>
  </p:clrMapOvr>
  <p:transition spd="med">
    <p:split orient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7323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A majority of non-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Christians believe growing up in a Christian home was important to their faith journey.</a:t>
            </a: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8236807"/>
              </p:ext>
            </p:extLst>
          </p:nvPr>
        </p:nvGraphicFramePr>
        <p:xfrm>
          <a:off x="612842" y="1828800"/>
          <a:ext cx="5766881" cy="434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5D3B-60C6-4CB6-B529-D8131B6A820C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Content Placeholder 13"/>
          <p:cNvSpPr>
            <a:spLocks noGrp="1"/>
          </p:cNvSpPr>
          <p:nvPr>
            <p:ph sz="half" idx="2"/>
          </p:nvPr>
        </p:nvSpPr>
        <p:spPr>
          <a:xfrm>
            <a:off x="6517531" y="1780162"/>
            <a:ext cx="5074393" cy="4396801"/>
          </a:xfrm>
        </p:spPr>
        <p:txBody>
          <a:bodyPr anchor="t">
            <a:normAutofit fontScale="92500"/>
          </a:bodyPr>
          <a:lstStyle/>
          <a:p>
            <a:pPr marL="0" indent="0">
              <a:lnSpc>
                <a:spcPct val="150000"/>
              </a:lnSpc>
              <a:buClr>
                <a:schemeClr val="tx2"/>
              </a:buClr>
              <a:buNone/>
            </a:pPr>
            <a:r>
              <a:rPr lang="en-US" sz="1800" b="1" dirty="0" smtClean="0"/>
              <a:t>Top Positive Influences</a:t>
            </a:r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600" dirty="0" smtClean="0"/>
              <a:t>Growing up in a Christian family, 57% </a:t>
            </a:r>
            <a:r>
              <a:rPr lang="en-US" sz="1600" dirty="0" smtClean="0">
                <a:solidFill>
                  <a:srgbClr val="92D050"/>
                </a:solidFill>
                <a:sym typeface="Wingdings 3" panose="05040102010807070707" pitchFamily="18" charset="2"/>
              </a:rPr>
              <a:t></a:t>
            </a:r>
            <a:endParaRPr lang="en-US" sz="1600" dirty="0" smtClean="0">
              <a:solidFill>
                <a:srgbClr val="92D050"/>
              </a:solidFill>
            </a:endParaRPr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600" dirty="0"/>
              <a:t>Attending church services, </a:t>
            </a:r>
            <a:r>
              <a:rPr lang="en-US" sz="1600" dirty="0" smtClean="0"/>
              <a:t>21% </a:t>
            </a:r>
            <a:r>
              <a:rPr lang="en-US" sz="1600" dirty="0" smtClean="0">
                <a:solidFill>
                  <a:schemeClr val="accent1"/>
                </a:solidFill>
                <a:sym typeface="Wingdings 3" panose="05040102010807070707" pitchFamily="18" charset="2"/>
              </a:rPr>
              <a:t></a:t>
            </a:r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600" dirty="0"/>
              <a:t>Conversations with a Christian </a:t>
            </a:r>
            <a:r>
              <a:rPr lang="en-US" sz="1600" dirty="0" smtClean="0"/>
              <a:t>they</a:t>
            </a:r>
            <a:br>
              <a:rPr lang="en-US" sz="1600" dirty="0" smtClean="0"/>
            </a:br>
            <a:r>
              <a:rPr lang="en-US" sz="1600" dirty="0" smtClean="0"/>
              <a:t>knew </a:t>
            </a:r>
            <a:r>
              <a:rPr lang="en-US" sz="1600" dirty="0"/>
              <a:t>well, </a:t>
            </a:r>
            <a:r>
              <a:rPr lang="en-US" sz="1600" dirty="0" smtClean="0"/>
              <a:t>7% </a:t>
            </a:r>
            <a:r>
              <a:rPr lang="en-US" sz="1600" dirty="0">
                <a:solidFill>
                  <a:schemeClr val="accent1"/>
                </a:solidFill>
                <a:sym typeface="Wingdings 3" panose="05040102010807070707" pitchFamily="18" charset="2"/>
              </a:rPr>
              <a:t></a:t>
            </a:r>
            <a:endParaRPr lang="en-US" sz="1600" dirty="0" smtClean="0"/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600" dirty="0" smtClean="0"/>
              <a:t>An experience of the love of Jesus, 4% </a:t>
            </a:r>
            <a:r>
              <a:rPr lang="en-US" sz="1600" dirty="0" smtClean="0">
                <a:solidFill>
                  <a:schemeClr val="accent1"/>
                </a:solidFill>
                <a:sym typeface="Wingdings 3" panose="05040102010807070707" pitchFamily="18" charset="2"/>
              </a:rPr>
              <a:t></a:t>
            </a:r>
            <a:endParaRPr lang="en-US" sz="1600" dirty="0" smtClean="0"/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600" dirty="0" smtClean="0"/>
              <a:t>Reading the Bible, 9% </a:t>
            </a:r>
            <a:r>
              <a:rPr lang="en-US" sz="1600" dirty="0" smtClean="0">
                <a:solidFill>
                  <a:schemeClr val="accent1"/>
                </a:solidFill>
                <a:sym typeface="Wingdings 3" panose="05040102010807070707" pitchFamily="18" charset="2"/>
              </a:rPr>
              <a:t></a:t>
            </a:r>
            <a:endParaRPr lang="en-US" sz="1600" dirty="0" smtClean="0">
              <a:solidFill>
                <a:schemeClr val="accent1"/>
              </a:solidFill>
            </a:endParaRPr>
          </a:p>
          <a:p>
            <a:pPr indent="-365760">
              <a:lnSpc>
                <a:spcPct val="150000"/>
              </a:lnSpc>
              <a:buClr>
                <a:schemeClr val="accent1"/>
              </a:buClr>
            </a:pPr>
            <a:r>
              <a:rPr lang="en-US" sz="1600" dirty="0" smtClean="0">
                <a:sym typeface="Wingdings 3" panose="05040102010807070707" pitchFamily="18" charset="2"/>
              </a:rPr>
              <a:t>A church wedding or funeral , 14%</a:t>
            </a:r>
          </a:p>
          <a:p>
            <a:pPr marL="148590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300" i="1" dirty="0" smtClean="0">
                <a:sym typeface="Wingdings 3" panose="05040102010807070707" pitchFamily="18" charset="2"/>
              </a:rPr>
              <a:t/>
            </a:r>
            <a:br>
              <a:rPr lang="en-US" sz="1300" i="1" dirty="0" smtClean="0">
                <a:sym typeface="Wingdings 3" panose="05040102010807070707" pitchFamily="18" charset="2"/>
              </a:rPr>
            </a:br>
            <a:r>
              <a:rPr lang="en-US" sz="1300" i="1" dirty="0" smtClean="0">
                <a:sym typeface="Wingdings 3" panose="05040102010807070707" pitchFamily="18" charset="2"/>
              </a:rPr>
              <a:t>Arrows (</a:t>
            </a:r>
            <a:r>
              <a:rPr lang="en-US" sz="1300" dirty="0" smtClean="0">
                <a:solidFill>
                  <a:srgbClr val="92D050"/>
                </a:solidFill>
                <a:sym typeface="Wingdings 3" panose="05040102010807070707" pitchFamily="18" charset="2"/>
              </a:rPr>
              <a:t></a:t>
            </a:r>
            <a:r>
              <a:rPr lang="en-US" sz="1300" dirty="0" smtClean="0">
                <a:solidFill>
                  <a:schemeClr val="accent1"/>
                </a:solidFill>
                <a:sym typeface="Wingdings 3" panose="05040102010807070707" pitchFamily="18" charset="2"/>
              </a:rPr>
              <a:t></a:t>
            </a:r>
            <a:r>
              <a:rPr lang="en-US" sz="1300" dirty="0" smtClean="0">
                <a:sym typeface="Wingdings 3" panose="05040102010807070707" pitchFamily="18" charset="2"/>
              </a:rPr>
              <a:t>)</a:t>
            </a:r>
            <a:r>
              <a:rPr lang="en-US" sz="1300" i="1" dirty="0" smtClean="0">
                <a:sym typeface="Wingdings 3" panose="05040102010807070707" pitchFamily="18" charset="2"/>
              </a:rPr>
              <a:t> represent changes compared to </a:t>
            </a:r>
            <a:r>
              <a:rPr lang="en-US" sz="1300" i="1" dirty="0" err="1" smtClean="0">
                <a:sym typeface="Wingdings 3" panose="05040102010807070707" pitchFamily="18" charset="2"/>
              </a:rPr>
              <a:t>practising</a:t>
            </a:r>
            <a:r>
              <a:rPr lang="en-US" sz="1300" i="1" dirty="0" smtClean="0">
                <a:sym typeface="Wingdings 3" panose="05040102010807070707" pitchFamily="18" charset="2"/>
              </a:rPr>
              <a:t> Christians.</a:t>
            </a:r>
            <a:endParaRPr lang="en-US" sz="1300" i="1" dirty="0">
              <a:sym typeface="Wingdings 3" panose="05040102010807070707" pitchFamily="18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822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7323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Growing up in a Christian home becomes even more important for English non-</a:t>
            </a:r>
            <a:r>
              <a:rPr lang="en-US" sz="2800" b="1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dirty="0" smtClean="0">
                <a:solidFill>
                  <a:schemeClr val="bg1"/>
                </a:solidFill>
              </a:rPr>
              <a:t> Christian’s faith journey.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5283811"/>
              </p:ext>
            </p:extLst>
          </p:nvPr>
        </p:nvGraphicFramePr>
        <p:xfrm>
          <a:off x="612842" y="1828800"/>
          <a:ext cx="5766881" cy="434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5D3B-60C6-4CB6-B529-D8131B6A820C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8" name="Content Placeholder 13"/>
          <p:cNvSpPr>
            <a:spLocks noGrp="1"/>
          </p:cNvSpPr>
          <p:nvPr>
            <p:ph sz="half" idx="2"/>
          </p:nvPr>
        </p:nvSpPr>
        <p:spPr>
          <a:xfrm>
            <a:off x="6517531" y="1780162"/>
            <a:ext cx="5074393" cy="4396801"/>
          </a:xfrm>
        </p:spPr>
        <p:txBody>
          <a:bodyPr anchor="t"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Clr>
                <a:schemeClr val="tx2"/>
              </a:buCl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Top Positive Influences</a:t>
            </a: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</a:rPr>
              <a:t>Growing up in a Christian family, 56% </a:t>
            </a:r>
            <a:r>
              <a:rPr lang="en-US" sz="1800" dirty="0" smtClean="0">
                <a:solidFill>
                  <a:srgbClr val="92D050"/>
                </a:solidFill>
                <a:sym typeface="Wingdings 3" panose="05040102010807070707" pitchFamily="18" charset="2"/>
              </a:rPr>
              <a:t></a:t>
            </a:r>
            <a:endParaRPr lang="en-US" sz="1800" dirty="0" smtClean="0">
              <a:solidFill>
                <a:srgbClr val="92D050"/>
              </a:solidFill>
            </a:endParaRP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Attending church services, </a:t>
            </a:r>
            <a:r>
              <a:rPr lang="en-US" sz="1800" dirty="0" smtClean="0">
                <a:solidFill>
                  <a:schemeClr val="bg1"/>
                </a:solidFill>
              </a:rPr>
              <a:t>21% </a:t>
            </a:r>
            <a:r>
              <a:rPr lang="en-US" sz="1800" dirty="0" smtClean="0">
                <a:solidFill>
                  <a:srgbClr val="FF0000"/>
                </a:solidFill>
                <a:sym typeface="Wingdings 3" panose="05040102010807070707" pitchFamily="18" charset="2"/>
              </a:rPr>
              <a:t></a:t>
            </a: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Conversations with a Christian </a:t>
            </a:r>
            <a:r>
              <a:rPr lang="en-US" sz="1800" dirty="0" smtClean="0">
                <a:solidFill>
                  <a:schemeClr val="bg1"/>
                </a:solidFill>
              </a:rPr>
              <a:t>they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knew </a:t>
            </a:r>
            <a:r>
              <a:rPr lang="en-US" sz="1800" dirty="0">
                <a:solidFill>
                  <a:schemeClr val="bg1"/>
                </a:solidFill>
              </a:rPr>
              <a:t>well, 8</a:t>
            </a:r>
            <a:r>
              <a:rPr lang="en-US" sz="1800" dirty="0" smtClean="0">
                <a:solidFill>
                  <a:schemeClr val="bg1"/>
                </a:solidFill>
              </a:rPr>
              <a:t>% </a:t>
            </a:r>
            <a:r>
              <a:rPr lang="en-US" sz="1800" dirty="0">
                <a:solidFill>
                  <a:srgbClr val="FF0000"/>
                </a:solidFill>
                <a:sym typeface="Wingdings 3" panose="05040102010807070707" pitchFamily="18" charset="2"/>
              </a:rPr>
              <a:t></a:t>
            </a:r>
            <a:endParaRPr lang="en-US" sz="1800" dirty="0" smtClean="0">
              <a:solidFill>
                <a:srgbClr val="FF0000"/>
              </a:solidFill>
            </a:endParaRP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</a:rPr>
              <a:t>An experience of the love of Jesus, 3% </a:t>
            </a:r>
            <a:r>
              <a:rPr lang="en-US" sz="1800" dirty="0" smtClean="0">
                <a:solidFill>
                  <a:srgbClr val="FF0000"/>
                </a:solidFill>
                <a:sym typeface="Wingdings 3" panose="05040102010807070707" pitchFamily="18" charset="2"/>
              </a:rPr>
              <a:t></a:t>
            </a:r>
            <a:endParaRPr lang="en-US" sz="1800" dirty="0" smtClean="0">
              <a:solidFill>
                <a:srgbClr val="FF0000"/>
              </a:solidFill>
            </a:endParaRP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</a:rPr>
              <a:t>Reading the Bible, 9% </a:t>
            </a:r>
            <a:r>
              <a:rPr lang="en-US" sz="1800" dirty="0" smtClean="0">
                <a:solidFill>
                  <a:srgbClr val="FF0000"/>
                </a:solidFill>
                <a:sym typeface="Wingdings 3" panose="05040102010807070707" pitchFamily="18" charset="2"/>
              </a:rPr>
              <a:t></a:t>
            </a:r>
            <a:endParaRPr lang="en-US" sz="1800" dirty="0" smtClean="0">
              <a:solidFill>
                <a:srgbClr val="FF0000"/>
              </a:solidFill>
            </a:endParaRPr>
          </a:p>
          <a:p>
            <a:pPr indent="-365760">
              <a:lnSpc>
                <a:spcPct val="150000"/>
              </a:lnSpc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sym typeface="Wingdings 3" panose="05040102010807070707" pitchFamily="18" charset="2"/>
              </a:rPr>
              <a:t>A church wedding or funeral, 14%</a:t>
            </a:r>
          </a:p>
          <a:p>
            <a:pPr marL="148590" indent="0">
              <a:lnSpc>
                <a:spcPct val="150000"/>
              </a:lnSpc>
              <a:buClr>
                <a:schemeClr val="bg1"/>
              </a:buClr>
              <a:buNone/>
            </a:pPr>
            <a:endParaRPr lang="en-US" sz="1800" dirty="0">
              <a:solidFill>
                <a:schemeClr val="bg1"/>
              </a:solidFill>
              <a:sym typeface="Wingdings 3" panose="05040102010807070707" pitchFamily="18" charset="2"/>
            </a:endParaRPr>
          </a:p>
          <a:p>
            <a:pPr marL="148590" indent="0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1400" i="1" dirty="0">
                <a:solidFill>
                  <a:schemeClr val="bg1"/>
                </a:solidFill>
                <a:sym typeface="Wingdings 3" panose="05040102010807070707" pitchFamily="18" charset="2"/>
              </a:rPr>
              <a:t>Arrows (</a:t>
            </a:r>
            <a:r>
              <a:rPr lang="en-US" sz="1400" i="1" dirty="0" smtClean="0">
                <a:solidFill>
                  <a:srgbClr val="92D050"/>
                </a:solidFill>
                <a:sym typeface="Wingdings 3" panose="05040102010807070707" pitchFamily="18" charset="2"/>
              </a:rPr>
              <a:t></a:t>
            </a:r>
            <a:r>
              <a:rPr lang="en-US" sz="1400" i="1" dirty="0" smtClean="0">
                <a:solidFill>
                  <a:srgbClr val="D80E0E"/>
                </a:solidFill>
                <a:sym typeface="Wingdings 3" panose="05040102010807070707" pitchFamily="18" charset="2"/>
              </a:rPr>
              <a:t></a:t>
            </a:r>
            <a:r>
              <a:rPr lang="en-US" sz="1400" i="1" dirty="0">
                <a:solidFill>
                  <a:schemeClr val="bg1"/>
                </a:solidFill>
                <a:sym typeface="Wingdings 3" panose="05040102010807070707" pitchFamily="18" charset="2"/>
              </a:rPr>
              <a:t>) represent changes compared to </a:t>
            </a:r>
            <a:r>
              <a:rPr lang="en-US" sz="1400" i="1" dirty="0" err="1">
                <a:solidFill>
                  <a:schemeClr val="bg1"/>
                </a:solidFill>
                <a:sym typeface="Wingdings 3" panose="05040102010807070707" pitchFamily="18" charset="2"/>
              </a:rPr>
              <a:t>practising</a:t>
            </a:r>
            <a:r>
              <a:rPr lang="en-US" sz="1400" i="1" dirty="0">
                <a:solidFill>
                  <a:schemeClr val="bg1"/>
                </a:solidFill>
                <a:sym typeface="Wingdings 3" panose="05040102010807070707" pitchFamily="18" charset="2"/>
              </a:rPr>
              <a:t> Christians</a:t>
            </a:r>
            <a:r>
              <a:rPr lang="en-US" sz="1400" i="1" dirty="0" smtClean="0">
                <a:solidFill>
                  <a:schemeClr val="bg1"/>
                </a:solidFill>
                <a:sym typeface="Wingdings 3" panose="05040102010807070707" pitchFamily="18" charset="2"/>
              </a:rPr>
              <a:t>.</a:t>
            </a:r>
            <a:endParaRPr lang="en-US" sz="1400" i="1" dirty="0">
              <a:solidFill>
                <a:schemeClr val="bg1"/>
              </a:solidFill>
              <a:sym typeface="Wingdings 3" panose="05040102010807070707" pitchFamily="18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310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7868" cy="132556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Most UK 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Christians credit their friends for introducing them to Jesus.</a:t>
            </a:r>
            <a:endParaRPr lang="en-US" sz="2800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188259"/>
              </p:ext>
            </p:extLst>
          </p:nvPr>
        </p:nvGraphicFramePr>
        <p:xfrm>
          <a:off x="512618" y="1825625"/>
          <a:ext cx="111667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B9AC-D370-4747-A373-267B6225C2C2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1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7868" cy="132556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Most English </a:t>
            </a:r>
            <a:r>
              <a:rPr lang="en-US" sz="2800" b="1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dirty="0" smtClean="0">
                <a:solidFill>
                  <a:schemeClr val="bg1"/>
                </a:solidFill>
              </a:rPr>
              <a:t> Christians credit their friends for introducing them to Jesus.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03792"/>
              </p:ext>
            </p:extLst>
          </p:nvPr>
        </p:nvGraphicFramePr>
        <p:xfrm>
          <a:off x="512618" y="1825625"/>
          <a:ext cx="111667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B9AC-D370-4747-A373-267B6225C2C2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086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41987" cy="1600200"/>
          </a:xfrm>
        </p:spPr>
        <p:txBody>
          <a:bodyPr anchor="ctr"/>
          <a:lstStyle/>
          <a:p>
            <a:r>
              <a:rPr lang="en-US" b="1" dirty="0" smtClean="0"/>
              <a:t>Research Study Overview</a:t>
            </a:r>
            <a:endParaRPr lang="en-US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503541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66850"/>
            <a:ext cx="3932237" cy="44021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Defining the UK Audience</a:t>
            </a:r>
            <a:br>
              <a:rPr lang="en-US" sz="1800" dirty="0" smtClean="0"/>
            </a:br>
            <a:endParaRPr lang="en-US" sz="1800" dirty="0" smtClean="0"/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1800" b="1" i="1" dirty="0" err="1" smtClean="0"/>
              <a:t>practising</a:t>
            </a:r>
            <a:r>
              <a:rPr lang="en-US" sz="1800" b="1" i="1" dirty="0" smtClean="0"/>
              <a:t> Christians </a:t>
            </a:r>
            <a:r>
              <a:rPr lang="en-US" sz="1800" dirty="0" smtClean="0"/>
              <a:t>identify as “Christian” but also report praying, reading the Bible and attending a church service at least monthly (10%).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Practising</a:t>
            </a:r>
            <a:r>
              <a:rPr lang="en-US" sz="1800" dirty="0" smtClean="0"/>
              <a:t> Christian is not specific to any denomination.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AD70-BEBA-486E-A8F0-FB8BDEA8678A}" type="datetime3">
              <a:rPr lang="en-US" smtClean="0"/>
              <a:t>16 September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58683" y="5006898"/>
            <a:ext cx="2252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600" b="1" i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8029" y="451028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non-</a:t>
            </a:r>
            <a:r>
              <a:rPr lang="en-US" sz="1600" b="1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practising</a:t>
            </a:r>
            <a:r>
              <a:rPr lang="en-US" sz="16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Christians</a:t>
            </a:r>
            <a:endParaRPr lang="en-US" sz="1600" b="1" i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15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5291" cy="1325563"/>
          </a:xfrm>
        </p:spPr>
        <p:txBody>
          <a:bodyPr anchor="t">
            <a:noAutofit/>
          </a:bodyPr>
          <a:lstStyle/>
          <a:p>
            <a:r>
              <a:rPr lang="en-US" sz="2800" b="1" dirty="0"/>
              <a:t>UK </a:t>
            </a:r>
            <a:r>
              <a:rPr lang="en-US" sz="2800" b="1" dirty="0" err="1"/>
              <a:t>practising</a:t>
            </a:r>
            <a:r>
              <a:rPr lang="en-US" sz="2800" b="1" dirty="0"/>
              <a:t> Christians are more likely to have been brought to faith by someone younger than themselves.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% among Christians who came to faith because a conversation with another Christian.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5203712"/>
              </p:ext>
            </p:extLst>
          </p:nvPr>
        </p:nvGraphicFramePr>
        <p:xfrm>
          <a:off x="4214790" y="2132856"/>
          <a:ext cx="5660730" cy="420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D793-2513-457D-B67E-0634EFAE420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80111" y="3192806"/>
            <a:ext cx="3418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More than 10 years older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More than 10 years younger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About the same age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Don’t know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141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5291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UK non-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Christians are more likely to have been brought to faith by someone older than themselves or someone who is about the same age.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% among Christians who came to faith because a conversation with another Christian.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3230280"/>
              </p:ext>
            </p:extLst>
          </p:nvPr>
        </p:nvGraphicFramePr>
        <p:xfrm>
          <a:off x="4214790" y="2132856"/>
          <a:ext cx="5660730" cy="420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D793-2513-457D-B67E-0634EFAE420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80111" y="3192806"/>
            <a:ext cx="3418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More than 10 years older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More than 10 years younger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About the same age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latin typeface="Arial" panose="020B0604020202020204" pitchFamily="34" charset="0"/>
              </a:rPr>
              <a:t>Don’t know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813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5291" cy="1325563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English </a:t>
            </a:r>
            <a:r>
              <a:rPr lang="en-US" sz="2800" b="1" dirty="0" err="1">
                <a:solidFill>
                  <a:schemeClr val="bg1"/>
                </a:solidFill>
              </a:rPr>
              <a:t>practising</a:t>
            </a:r>
            <a:r>
              <a:rPr lang="en-US" sz="2800" b="1" dirty="0">
                <a:solidFill>
                  <a:schemeClr val="bg1"/>
                </a:solidFill>
              </a:rPr>
              <a:t> Christians are more likely to have been brought to faith by someone younger than themselves.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</a:rPr>
              <a:t>% among Christians who came to faith because a conversation with another Christian.</a:t>
            </a: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D793-2513-457D-B67E-0634EFAE420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92</a:t>
            </a:fld>
            <a:endParaRPr lang="en-US"/>
          </a:p>
        </p:txBody>
      </p:sp>
      <p:graphicFrame>
        <p:nvGraphicFramePr>
          <p:cNvPr id="11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1218813"/>
              </p:ext>
            </p:extLst>
          </p:nvPr>
        </p:nvGraphicFramePr>
        <p:xfrm>
          <a:off x="4214790" y="2132856"/>
          <a:ext cx="5660730" cy="420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80111" y="3192806"/>
            <a:ext cx="3418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More than 10 years older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More than 10 years younger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About the same age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Don’t know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078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5291" cy="132556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English non-</a:t>
            </a:r>
            <a:r>
              <a:rPr lang="en-US" sz="2800" b="1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dirty="0" smtClean="0">
                <a:solidFill>
                  <a:schemeClr val="bg1"/>
                </a:solidFill>
              </a:rPr>
              <a:t> Christians are more likely to have been brought to faith by someone older than themselves or someone about the same age.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</a:rPr>
              <a:t>% among Christians who came to faith because a conversation with another Christian.</a:t>
            </a: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D793-2513-457D-B67E-0634EFAE4204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93</a:t>
            </a:fld>
            <a:endParaRPr lang="en-US"/>
          </a:p>
        </p:txBody>
      </p:sp>
      <p:graphicFrame>
        <p:nvGraphicFramePr>
          <p:cNvPr id="11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27732390"/>
              </p:ext>
            </p:extLst>
          </p:nvPr>
        </p:nvGraphicFramePr>
        <p:xfrm>
          <a:off x="4214790" y="2132856"/>
          <a:ext cx="5660730" cy="420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80111" y="3192806"/>
            <a:ext cx="3418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More than 10 years older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More than 10 years younger</a:t>
            </a:r>
          </a:p>
          <a:p>
            <a:pPr marL="285750" indent="-285750">
              <a:lnSpc>
                <a:spcPct val="150000"/>
              </a:lnSpc>
              <a:buClr>
                <a:schemeClr val="accent3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About the same age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SzPct val="90000"/>
              <a:buFont typeface="Wingdings 2" panose="05020102010507070707" pitchFamily="18" charset="2"/>
              <a:buChar char="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Don’t know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441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7596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/>
              <a:t>UK </a:t>
            </a:r>
            <a:r>
              <a:rPr lang="en-US" sz="2800" b="1" dirty="0" err="1" smtClean="0"/>
              <a:t>Practising</a:t>
            </a:r>
            <a:r>
              <a:rPr lang="en-US" sz="2800" b="1" dirty="0" smtClean="0"/>
              <a:t> Christians recall the conversation that brought them to faith in a very positive light.</a:t>
            </a: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7784087"/>
              </p:ext>
            </p:extLst>
          </p:nvPr>
        </p:nvGraphicFramePr>
        <p:xfrm>
          <a:off x="289560" y="1594995"/>
          <a:ext cx="11612880" cy="438717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06440"/>
                <a:gridCol w="5806440"/>
              </a:tblGrid>
              <a:tr h="5513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Positive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Negative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513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more positive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90%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1%,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more negative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Wanted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 85%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2%, Did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not want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Jesus, 83%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3%, Not 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comfortable, 82%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10%, Felt uncomfortable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closer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question, 81%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1%,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less close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sad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faith, 47%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glad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53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BE18-715A-4A59-9A13-19F694489803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238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7596" cy="1325563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English </a:t>
            </a:r>
            <a:r>
              <a:rPr lang="en-US" sz="2800" b="1" dirty="0" err="1" smtClean="0">
                <a:solidFill>
                  <a:schemeClr val="bg1"/>
                </a:solidFill>
              </a:rPr>
              <a:t>Practising</a:t>
            </a:r>
            <a:r>
              <a:rPr lang="en-US" sz="2800" b="1" dirty="0" smtClean="0">
                <a:solidFill>
                  <a:schemeClr val="bg1"/>
                </a:solidFill>
              </a:rPr>
              <a:t> Christians recall the conversation that brought them to faith in a very positive light.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516779"/>
              </p:ext>
            </p:extLst>
          </p:nvPr>
        </p:nvGraphicFramePr>
        <p:xfrm>
          <a:off x="289560" y="1594995"/>
          <a:ext cx="11612880" cy="438717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06440"/>
                <a:gridCol w="5806440"/>
              </a:tblGrid>
              <a:tr h="5513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Positive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Negative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Experiences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5139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more positive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90%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more negative towards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Wanted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Christ, 85%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2%, Did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not want to know more about Jesus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Christ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Jesus, 82%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3%, Not open to an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experience or encounter with Jesus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comfortable, 80%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11%, Felt uncomfortable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closer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question, 80%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less close to the person in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question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Felt sad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faith, 46%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2%, Felt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</a:rPr>
                        <a:t>glad that I did not share their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</a:rPr>
                        <a:t>faith</a:t>
                      </a:r>
                      <a:endParaRPr lang="en-US" sz="1600" b="1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BE18-715A-4A59-9A13-19F694489803}" type="datetime3">
              <a:rPr lang="en-US" smtClean="0"/>
              <a:t>16 September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Perceptions of Jesus, Christians &amp; Evangelism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C322-8E50-4546-ACB1-68274F7832B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6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arna Grou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F202B"/>
      </a:accent1>
      <a:accent2>
        <a:srgbClr val="D27755"/>
      </a:accent2>
      <a:accent3>
        <a:srgbClr val="653D6E"/>
      </a:accent3>
      <a:accent4>
        <a:srgbClr val="97848B"/>
      </a:accent4>
      <a:accent5>
        <a:srgbClr val="C8BB54"/>
      </a:accent5>
      <a:accent6>
        <a:srgbClr val="86943B"/>
      </a:accent6>
      <a:hlink>
        <a:srgbClr val="A6AC9D"/>
      </a:hlink>
      <a:folHlink>
        <a:srgbClr val="800080"/>
      </a:folHlink>
    </a:clrScheme>
    <a:fontScheme name="Helvetica">
      <a:majorFont>
        <a:latin typeface="HelveticaNeueLT Std Blk"/>
        <a:ea typeface=""/>
        <a:cs typeface=""/>
      </a:majorFont>
      <a:minorFont>
        <a:latin typeface="HelveticaNeue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18418</TotalTime>
  <Words>6209</Words>
  <Application>Microsoft Office PowerPoint</Application>
  <PresentationFormat>Widescreen</PresentationFormat>
  <Paragraphs>1367</Paragraphs>
  <Slides>95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6" baseType="lpstr">
      <vt:lpstr>MS PGothic</vt:lpstr>
      <vt:lpstr>Courier New</vt:lpstr>
      <vt:lpstr>Wingdings 2</vt:lpstr>
      <vt:lpstr>Wingdings</vt:lpstr>
      <vt:lpstr>Calibri</vt:lpstr>
      <vt:lpstr>Arial</vt:lpstr>
      <vt:lpstr>HelveticaNeueLT Std Thin</vt:lpstr>
      <vt:lpstr>Times New Roman</vt:lpstr>
      <vt:lpstr>Wingdings 3</vt:lpstr>
      <vt:lpstr>Cambria</vt:lpstr>
      <vt:lpstr>Office Theme</vt:lpstr>
      <vt:lpstr>Perceptions of Jesus, Christians &amp; Evangelism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Research Study Overview</vt:lpstr>
      <vt:lpstr>Beliefs about Jesus</vt:lpstr>
      <vt:lpstr>2 in 5 English adults believe the Bible is God’s Word.</vt:lpstr>
      <vt:lpstr>Six in 10 UK adults believe that Jesus was a real person. </vt:lpstr>
      <vt:lpstr>Six in 10 English adults believe that Jesus was a real person.</vt:lpstr>
      <vt:lpstr>Six in 10 UK adults believe that Jesus was a real person.</vt:lpstr>
      <vt:lpstr>Six in 10 English adults believe that Jesus was a real person.</vt:lpstr>
      <vt:lpstr>Approximately 1 in 5 UK adults believe Jesus was God in human form who lived in the first century.</vt:lpstr>
      <vt:lpstr>Approximately 1 in 5 English adults believe Jesus was God in human form who lived among people in the first century.</vt:lpstr>
      <vt:lpstr>A quarter of non-white adults and more than half UK black adults believe Jesus was God in human form who lived in the first century</vt:lpstr>
      <vt:lpstr>English adults are more likely to believe Jesus was a prophet or spiritual leader than God in human form.</vt:lpstr>
      <vt:lpstr>44%* of all UK adults believe in the resurrection of Jesus Christ from the dead.</vt:lpstr>
      <vt:lpstr>43% of all English adults believe in the resurrection of Jesus Christ from the dead.</vt:lpstr>
      <vt:lpstr>The vast majority of black UK adults believe Jesus was a real person and that he was raised from the dead.</vt:lpstr>
      <vt:lpstr>PowerPoint Presentation</vt:lpstr>
      <vt:lpstr>Words that come to mind among all UK adults when Jesus Christ is mentioned.</vt:lpstr>
      <vt:lpstr>Words that come to mind among all English adults when Jesus Christ is mentioned.</vt:lpstr>
      <vt:lpstr>Among non-Christian UK adults, words that come to mind when Jesus Christ is mentioned.</vt:lpstr>
      <vt:lpstr>Among non-Christian English adults, words that come to mind when Jesus Christ is mentioned.</vt:lpstr>
      <vt:lpstr>Among UK practising Christians, words that come to mind when Jesus Christ is mentioned.</vt:lpstr>
      <vt:lpstr>Among English practising Christians, words that come to mind when Jesus Christ is mentioned.</vt:lpstr>
      <vt:lpstr>Words chosen by UK adults to describe Jesus</vt:lpstr>
      <vt:lpstr>Words chosen by English adults to describe Jesus</vt:lpstr>
      <vt:lpstr>Non-Christians’ Perceptions of Christians</vt:lpstr>
      <vt:lpstr>Most UK non-Christians say they know a Christian.</vt:lpstr>
      <vt:lpstr>Most English non-Christians say they know a Christian.</vt:lpstr>
      <vt:lpstr>UK non-Christians attribute more positive than negative qualities to the Christians they know.</vt:lpstr>
      <vt:lpstr>UK non-Christians attribute more positive than negative qualities to the Christians they know.</vt:lpstr>
      <vt:lpstr>English non-Christians attribute more positive than negative qualities to the Christians they know.</vt:lpstr>
      <vt:lpstr>English non-Christians attribute more positive than negative qualities to the Christians they know.</vt:lpstr>
      <vt:lpstr>Who are the 33% who do not know a practising Christian?</vt:lpstr>
      <vt:lpstr>Non-Christians’ Experience with Evangelism</vt:lpstr>
      <vt:lpstr>More than half UK non-Christians who know a Christian (57%) have had a conversation with them about Jesus—or 38% of all UK non-Christians  Conversations tend to be between family and friends. </vt:lpstr>
      <vt:lpstr>PowerPoint Presentation</vt:lpstr>
      <vt:lpstr>When Christians talk about their faith in Jesus 1 in 5 of UK non-Christians they talk to are open to an experience or encounter with Jesus. But 60% don’t want to know more. .</vt:lpstr>
      <vt:lpstr>18-34 year old non-Christians respond more positively than older adults to conversations about Jesus.</vt:lpstr>
      <vt:lpstr>When Christians talk about their faith in Jesus 1 in 5 of English non-Christians they talk to are open to an experience or encounter with Jesus. But 59% don’t want to know more. </vt:lpstr>
      <vt:lpstr>Nearly third of 18-34 year old non-Christians feel more positive about Jesus after speaking to a Christian about faith in Jesus.</vt:lpstr>
      <vt:lpstr>Christians’ Experience of Evangelism</vt:lpstr>
      <vt:lpstr>UK Practising Christians feel a responsibility to evangelise and believe talking to non-Christians about Jesus is part of this responsibility.</vt:lpstr>
      <vt:lpstr>English Practising Christians feel a responsibility to evangelise and believe talking to non-Christians about Jesus is part of this responsibility.</vt:lpstr>
      <vt:lpstr>UK Non-practising Christians do not think evangelism is their responsibility.</vt:lpstr>
      <vt:lpstr>English Non-practising Christians do not think evangelism is their responsibility.</vt:lpstr>
      <vt:lpstr>UK Practising Christians look for opportunities to talk about Jesus Christ and feel comfortable doing so.</vt:lpstr>
      <vt:lpstr>English Practising Christians look for opportunities to talk about Jesus Christ and feel comfortable doing so.</vt:lpstr>
      <vt:lpstr>UK Non-practising Christians seldom seek out opportunities and lack the confidence to talk about their faith even when the opportunity presents itself.</vt:lpstr>
      <vt:lpstr>English Non-practising Christians seldom seek out opportunities and lack the confidence to talk about their faith even when the opportunity presents itself.</vt:lpstr>
      <vt:lpstr>The majority of UK practising Christians feel confident talking to non-Christians about Jesus.</vt:lpstr>
      <vt:lpstr>PowerPoint Presentation</vt:lpstr>
      <vt:lpstr>Two-thirds of UK practising Christians have talked about Jesus to a non-Christian in the past month.</vt:lpstr>
      <vt:lpstr>Two-thirds of English practising Christians have talked about Jesus to a non-Christian in the past month.</vt:lpstr>
      <vt:lpstr>UK practising Christians tend to be optimistic about the impact of their evangelism efforts.</vt:lpstr>
      <vt:lpstr>English practising Christians tend to be optimistic about the impact of their evangelism efforts.</vt:lpstr>
      <vt:lpstr>Non-Christians and practising Christians were asked to describe what happened after having a conversation about Jesus. </vt:lpstr>
      <vt:lpstr>English Christians and English non-Christians remember the conversations about Jesus similarly.</vt:lpstr>
      <vt:lpstr>UK Non-Christians’ response to the conversation  about Jesus.</vt:lpstr>
      <vt:lpstr>English Non-Christians’ response to the conversation about Jesus.</vt:lpstr>
      <vt:lpstr>Over the past five years UK practising Christians have been the most active in sharing their faith with friends and family.</vt:lpstr>
      <vt:lpstr>Over the past five years English practising Christians have been the most active in sharing their faith with friends and family.</vt:lpstr>
      <vt:lpstr>18-34 year olds are somewhat more active than older Christians in the UK when it comes to talking about their faith. </vt:lpstr>
      <vt:lpstr>18-34 year olds are somewhat more active than older Christians in England when it comes to talking about their faith. </vt:lpstr>
      <vt:lpstr>A Christian’s Faith Journey</vt:lpstr>
      <vt:lpstr>Many UK practising Christians attribute their faith to growing up in a Christian home. 93% of UK practising Christians have been a Christian for 11 years or more.</vt:lpstr>
      <vt:lpstr>All Influences that Led to Conversions among UK Practising Christians</vt:lpstr>
      <vt:lpstr>Many English practising Christians attribute their faith to growing up in a Christian home. 93% of English practising Christians have been a Christian for 11 years or more.</vt:lpstr>
      <vt:lpstr>All Influences that Led to Conversions among  English Practising Christians</vt:lpstr>
      <vt:lpstr>A majority of non-practising Christians believe growing up in a Christian home was important to their faith journey.</vt:lpstr>
      <vt:lpstr>Growing up in a Christian home becomes even more important for English non-practising Christian’s faith journey.</vt:lpstr>
      <vt:lpstr>Most UK practising Christians credit their friends for introducing them to Jesus.</vt:lpstr>
      <vt:lpstr>Most English practising Christians credit their friends for introducing them to Jesus.</vt:lpstr>
      <vt:lpstr>UK practising Christians are more likely to have been brought to faith by someone younger than themselves. % among Christians who came to faith because a conversation with another Christian.</vt:lpstr>
      <vt:lpstr>UK non-practising Christians are more likely to have been brought to faith by someone older than themselves or someone who is about the same age. % among Christians who came to faith because a conversation with another Christian.</vt:lpstr>
      <vt:lpstr>English practising Christians are more likely to have been brought to faith by someone younger than themselves. % among Christians who came to faith because a conversation with another Christian.</vt:lpstr>
      <vt:lpstr>English non-practising Christians are more likely to have been brought to faith by someone older than themselves or someone about the same age. % among Christians who came to faith because a conversation with another Christian.</vt:lpstr>
      <vt:lpstr>UK Practising Christians recall the conversation that brought them to faith in a very positive light.</vt:lpstr>
      <vt:lpstr>English Practising Christians recall the conversation that brought them to faith in a very positive light.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Traci Lynn</dc:creator>
  <cp:lastModifiedBy>Alistair Wearring</cp:lastModifiedBy>
  <cp:revision>443</cp:revision>
  <dcterms:created xsi:type="dcterms:W3CDTF">2015-03-08T02:16:22Z</dcterms:created>
  <dcterms:modified xsi:type="dcterms:W3CDTF">2015-09-16T13:36:52Z</dcterms:modified>
  <cp:contentStatus/>
</cp:coreProperties>
</file>